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Now Bold" charset="1" panose="00000800000000000000"/>
      <p:regular r:id="rId16"/>
    </p:embeddedFont>
    <p:embeddedFont>
      <p:font typeface="Poppins Bold" charset="1" panose="00000800000000000000"/>
      <p:regular r:id="rId17"/>
    </p:embeddedFont>
    <p:embeddedFont>
      <p:font typeface="Now" charset="1" panose="00000500000000000000"/>
      <p:regular r:id="rId18"/>
    </p:embeddedFont>
    <p:embeddedFont>
      <p:font typeface="Now Medium" charset="1" panose="000006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3.jpe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5.jpe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jpe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jpeg" Type="http://schemas.openxmlformats.org/officeDocument/2006/relationships/image"/><Relationship Id="rId4" Target="../media/image8.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jpe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jpeg" Type="http://schemas.openxmlformats.org/officeDocument/2006/relationships/image"/><Relationship Id="rId4" Target="../media/image10.jpeg" Type="http://schemas.openxmlformats.org/officeDocument/2006/relationships/image"/><Relationship Id="rId5" Target="../media/image11.jpe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jpeg" Type="http://schemas.openxmlformats.org/officeDocument/2006/relationships/image"/><Relationship Id="rId4" Target="../media/image13.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jpeg" Type="http://schemas.openxmlformats.org/officeDocument/2006/relationships/image"/><Relationship Id="rId4" Target="../media/image15.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7.jpe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8.jpeg" Type="http://schemas.openxmlformats.org/officeDocument/2006/relationships/image"/><Relationship Id="rId4" Target="../media/image19.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54BBD"/>
        </a:solidFill>
      </p:bgPr>
    </p:bg>
    <p:spTree>
      <p:nvGrpSpPr>
        <p:cNvPr id="1" name=""/>
        <p:cNvGrpSpPr/>
        <p:nvPr/>
      </p:nvGrpSpPr>
      <p:grpSpPr>
        <a:xfrm>
          <a:off x="0" y="0"/>
          <a:ext cx="0" cy="0"/>
          <a:chOff x="0" y="0"/>
          <a:chExt cx="0" cy="0"/>
        </a:xfrm>
      </p:grpSpPr>
      <p:grpSp>
        <p:nvGrpSpPr>
          <p:cNvPr name="Group 2" id="2"/>
          <p:cNvGrpSpPr/>
          <p:nvPr/>
        </p:nvGrpSpPr>
        <p:grpSpPr>
          <a:xfrm rot="0">
            <a:off x="10494502" y="-1173191"/>
            <a:ext cx="2730336" cy="2346382"/>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42EA2"/>
            </a:soli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3024"/>
                </a:lnSpc>
              </a:pPr>
            </a:p>
          </p:txBody>
        </p:sp>
      </p:grpSp>
      <p:sp>
        <p:nvSpPr>
          <p:cNvPr name="Freeform 5" id="5"/>
          <p:cNvSpPr/>
          <p:nvPr/>
        </p:nvSpPr>
        <p:spPr>
          <a:xfrm flipH="false" flipV="false" rot="-5400000">
            <a:off x="9493636" y="2489503"/>
            <a:ext cx="11283867" cy="6304861"/>
          </a:xfrm>
          <a:custGeom>
            <a:avLst/>
            <a:gdLst/>
            <a:ahLst/>
            <a:cxnLst/>
            <a:rect r="r" b="b" t="t" l="l"/>
            <a:pathLst>
              <a:path h="6304861" w="11283867">
                <a:moveTo>
                  <a:pt x="0" y="0"/>
                </a:moveTo>
                <a:lnTo>
                  <a:pt x="11283867" y="0"/>
                </a:lnTo>
                <a:lnTo>
                  <a:pt x="11283867" y="6304861"/>
                </a:lnTo>
                <a:lnTo>
                  <a:pt x="0" y="6304861"/>
                </a:lnTo>
                <a:lnTo>
                  <a:pt x="0" y="0"/>
                </a:lnTo>
                <a:close/>
              </a:path>
            </a:pathLst>
          </a:custGeom>
          <a:blipFill>
            <a:blip r:embed="rId2"/>
            <a:stretch>
              <a:fillRect l="0" t="0" r="0" b="0"/>
            </a:stretch>
          </a:blipFill>
        </p:spPr>
      </p:sp>
      <p:grpSp>
        <p:nvGrpSpPr>
          <p:cNvPr name="Group 6" id="6"/>
          <p:cNvGrpSpPr/>
          <p:nvPr/>
        </p:nvGrpSpPr>
        <p:grpSpPr>
          <a:xfrm rot="0">
            <a:off x="10494502" y="-458029"/>
            <a:ext cx="7948791" cy="6830992"/>
            <a:chOff x="0" y="0"/>
            <a:chExt cx="812800" cy="698500"/>
          </a:xfrm>
        </p:grpSpPr>
        <p:sp>
          <p:nvSpPr>
            <p:cNvPr name="Freeform 7" id="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3"/>
              <a:stretch>
                <a:fillRect l="-26559" t="0" r="-26559" b="0"/>
              </a:stretch>
            </a:blipFill>
            <a:ln w="161925" cap="sq">
              <a:solidFill>
                <a:srgbClr val="042EA2"/>
              </a:solidFill>
              <a:prstDash val="solid"/>
              <a:miter/>
            </a:ln>
          </p:spPr>
        </p:sp>
      </p:grpSp>
      <p:grpSp>
        <p:nvGrpSpPr>
          <p:cNvPr name="Group 8" id="8"/>
          <p:cNvGrpSpPr/>
          <p:nvPr/>
        </p:nvGrpSpPr>
        <p:grpSpPr>
          <a:xfrm rot="0">
            <a:off x="-666605" y="5777755"/>
            <a:ext cx="11819739" cy="1648296"/>
            <a:chOff x="0" y="0"/>
            <a:chExt cx="7288399" cy="1016388"/>
          </a:xfrm>
        </p:grpSpPr>
        <p:sp>
          <p:nvSpPr>
            <p:cNvPr name="Freeform 9" id="9"/>
            <p:cNvSpPr/>
            <p:nvPr/>
          </p:nvSpPr>
          <p:spPr>
            <a:xfrm flipH="false" flipV="false" rot="0">
              <a:off x="0" y="0"/>
              <a:ext cx="7288399" cy="1016388"/>
            </a:xfrm>
            <a:custGeom>
              <a:avLst/>
              <a:gdLst/>
              <a:ahLst/>
              <a:cxnLst/>
              <a:rect r="r" b="b" t="t" l="l"/>
              <a:pathLst>
                <a:path h="1016388" w="7288399">
                  <a:moveTo>
                    <a:pt x="203200" y="0"/>
                  </a:moveTo>
                  <a:lnTo>
                    <a:pt x="7288399" y="0"/>
                  </a:lnTo>
                  <a:lnTo>
                    <a:pt x="7085199" y="1016388"/>
                  </a:lnTo>
                  <a:lnTo>
                    <a:pt x="0" y="1016388"/>
                  </a:lnTo>
                  <a:lnTo>
                    <a:pt x="203200" y="0"/>
                  </a:lnTo>
                  <a:close/>
                </a:path>
              </a:pathLst>
            </a:custGeom>
            <a:solidFill>
              <a:srgbClr val="042EA2"/>
            </a:solidFill>
          </p:spPr>
        </p:sp>
        <p:sp>
          <p:nvSpPr>
            <p:cNvPr name="TextBox 10" id="10"/>
            <p:cNvSpPr txBox="true"/>
            <p:nvPr/>
          </p:nvSpPr>
          <p:spPr>
            <a:xfrm>
              <a:off x="101600" y="-57150"/>
              <a:ext cx="7085199" cy="1073538"/>
            </a:xfrm>
            <a:prstGeom prst="rect">
              <a:avLst/>
            </a:prstGeom>
          </p:spPr>
          <p:txBody>
            <a:bodyPr anchor="ctr" rtlCol="false" tIns="50800" lIns="50800" bIns="50800" rIns="50800"/>
            <a:lstStyle/>
            <a:p>
              <a:pPr algn="ctr">
                <a:lnSpc>
                  <a:spcPts val="3024"/>
                </a:lnSpc>
              </a:pPr>
            </a:p>
          </p:txBody>
        </p:sp>
      </p:grpSp>
      <p:sp>
        <p:nvSpPr>
          <p:cNvPr name="TextBox 11" id="11"/>
          <p:cNvSpPr txBox="true"/>
          <p:nvPr/>
        </p:nvSpPr>
        <p:spPr>
          <a:xfrm rot="0">
            <a:off x="1028700" y="5976856"/>
            <a:ext cx="8331340" cy="1173893"/>
          </a:xfrm>
          <a:prstGeom prst="rect">
            <a:avLst/>
          </a:prstGeom>
        </p:spPr>
        <p:txBody>
          <a:bodyPr anchor="t" rtlCol="false" tIns="0" lIns="0" bIns="0" rIns="0">
            <a:spAutoFit/>
          </a:bodyPr>
          <a:lstStyle/>
          <a:p>
            <a:pPr algn="l">
              <a:lnSpc>
                <a:spcPts val="4673"/>
              </a:lnSpc>
            </a:pPr>
            <a:r>
              <a:rPr lang="en-US" b="true" sz="3245" spc="421">
                <a:solidFill>
                  <a:srgbClr val="FFFFFF"/>
                </a:solidFill>
                <a:latin typeface="Now Bold"/>
                <a:ea typeface="Now Bold"/>
                <a:cs typeface="Now Bold"/>
                <a:sym typeface="Now Bold"/>
              </a:rPr>
              <a:t>DATA VISUALIZATION TECHNIQUES &amp; BEST PRACTICES</a:t>
            </a:r>
          </a:p>
        </p:txBody>
      </p:sp>
      <p:sp>
        <p:nvSpPr>
          <p:cNvPr name="TextBox 12" id="12"/>
          <p:cNvSpPr txBox="true"/>
          <p:nvPr/>
        </p:nvSpPr>
        <p:spPr>
          <a:xfrm rot="0">
            <a:off x="1028700" y="2663692"/>
            <a:ext cx="9465802" cy="2899917"/>
          </a:xfrm>
          <a:prstGeom prst="rect">
            <a:avLst/>
          </a:prstGeom>
        </p:spPr>
        <p:txBody>
          <a:bodyPr anchor="t" rtlCol="false" tIns="0" lIns="0" bIns="0" rIns="0">
            <a:spAutoFit/>
          </a:bodyPr>
          <a:lstStyle/>
          <a:p>
            <a:pPr algn="l">
              <a:lnSpc>
                <a:spcPts val="10975"/>
              </a:lnSpc>
            </a:pPr>
            <a:r>
              <a:rPr lang="en-US" b="true" sz="9799" spc="-244">
                <a:solidFill>
                  <a:srgbClr val="FFFFFF"/>
                </a:solidFill>
                <a:latin typeface="Poppins Bold"/>
                <a:ea typeface="Poppins Bold"/>
                <a:cs typeface="Poppins Bold"/>
                <a:sym typeface="Poppins Bold"/>
              </a:rPr>
              <a:t>TURNING DATA INTO CLARITY</a:t>
            </a:r>
          </a:p>
        </p:txBody>
      </p:sp>
      <p:grpSp>
        <p:nvGrpSpPr>
          <p:cNvPr name="Group 13" id="13"/>
          <p:cNvGrpSpPr/>
          <p:nvPr/>
        </p:nvGrpSpPr>
        <p:grpSpPr>
          <a:xfrm rot="0">
            <a:off x="8005391" y="9107805"/>
            <a:ext cx="2730336" cy="2346382"/>
            <a:chOff x="0" y="0"/>
            <a:chExt cx="812800" cy="698500"/>
          </a:xfrm>
        </p:grpSpPr>
        <p:sp>
          <p:nvSpPr>
            <p:cNvPr name="Freeform 14" id="1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42EA2"/>
            </a:solidFill>
          </p:spPr>
        </p:sp>
        <p:sp>
          <p:nvSpPr>
            <p:cNvPr name="TextBox 15" id="15"/>
            <p:cNvSpPr txBox="true"/>
            <p:nvPr/>
          </p:nvSpPr>
          <p:spPr>
            <a:xfrm>
              <a:off x="114300" y="-57150"/>
              <a:ext cx="584200" cy="755650"/>
            </a:xfrm>
            <a:prstGeom prst="rect">
              <a:avLst/>
            </a:prstGeom>
          </p:spPr>
          <p:txBody>
            <a:bodyPr anchor="ctr" rtlCol="false" tIns="50800" lIns="50800" bIns="50800" rIns="50800"/>
            <a:lstStyle/>
            <a:p>
              <a:pPr algn="ctr">
                <a:lnSpc>
                  <a:spcPts val="3024"/>
                </a:lnSpc>
              </a:pPr>
            </a:p>
          </p:txBody>
        </p:sp>
      </p:grpSp>
      <p:grpSp>
        <p:nvGrpSpPr>
          <p:cNvPr name="Group 16" id="16"/>
          <p:cNvGrpSpPr/>
          <p:nvPr/>
        </p:nvGrpSpPr>
        <p:grpSpPr>
          <a:xfrm rot="0">
            <a:off x="8919084" y="5051878"/>
            <a:ext cx="6894720" cy="5925150"/>
            <a:chOff x="0" y="0"/>
            <a:chExt cx="812800" cy="698500"/>
          </a:xfrm>
        </p:grpSpPr>
        <p:sp>
          <p:nvSpPr>
            <p:cNvPr name="Freeform 17" id="1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4"/>
              <a:stretch>
                <a:fillRect l="-14493" t="0" r="-14493" b="0"/>
              </a:stretch>
            </a:blipFill>
            <a:ln w="161925" cap="sq">
              <a:solidFill>
                <a:srgbClr val="042EA2"/>
              </a:solidFill>
              <a:prstDash val="solid"/>
              <a:miter/>
            </a:ln>
          </p:spPr>
        </p:sp>
      </p:grpSp>
      <p:sp>
        <p:nvSpPr>
          <p:cNvPr name="Freeform 18" id="18"/>
          <p:cNvSpPr/>
          <p:nvPr/>
        </p:nvSpPr>
        <p:spPr>
          <a:xfrm flipH="false" flipV="false" rot="0">
            <a:off x="7706992" y="1028700"/>
            <a:ext cx="2445221" cy="597615"/>
          </a:xfrm>
          <a:custGeom>
            <a:avLst/>
            <a:gdLst/>
            <a:ahLst/>
            <a:cxnLst/>
            <a:rect r="r" b="b" t="t" l="l"/>
            <a:pathLst>
              <a:path h="597615" w="2445221">
                <a:moveTo>
                  <a:pt x="0" y="0"/>
                </a:moveTo>
                <a:lnTo>
                  <a:pt x="2445221" y="0"/>
                </a:lnTo>
                <a:lnTo>
                  <a:pt x="2445221" y="597615"/>
                </a:lnTo>
                <a:lnTo>
                  <a:pt x="0" y="597615"/>
                </a:lnTo>
                <a:lnTo>
                  <a:pt x="0" y="0"/>
                </a:lnTo>
                <a:close/>
              </a:path>
            </a:pathLst>
          </a:custGeom>
          <a:blipFill>
            <a:blip r:embed="rId5">
              <a:extLst>
                <a:ext uri="{96DAC541-7B7A-43D3-8B79-37D633B846F1}">
                  <asvg:svgBlip xmlns:asvg="http://schemas.microsoft.com/office/drawing/2016/SVG/main" r:embed="rId6"/>
                </a:ext>
              </a:extLst>
            </a:blip>
            <a:stretch>
              <a:fillRect l="0" t="0" r="0" b="-123923"/>
            </a:stretch>
          </a:blipFill>
        </p:spPr>
      </p:sp>
      <p:sp>
        <p:nvSpPr>
          <p:cNvPr name="Freeform 19" id="19"/>
          <p:cNvSpPr/>
          <p:nvPr/>
        </p:nvSpPr>
        <p:spPr>
          <a:xfrm flipH="false" flipV="false" rot="0">
            <a:off x="5313797" y="8668686"/>
            <a:ext cx="2445221" cy="597615"/>
          </a:xfrm>
          <a:custGeom>
            <a:avLst/>
            <a:gdLst/>
            <a:ahLst/>
            <a:cxnLst/>
            <a:rect r="r" b="b" t="t" l="l"/>
            <a:pathLst>
              <a:path h="597615" w="2445221">
                <a:moveTo>
                  <a:pt x="0" y="0"/>
                </a:moveTo>
                <a:lnTo>
                  <a:pt x="2445221" y="0"/>
                </a:lnTo>
                <a:lnTo>
                  <a:pt x="2445221" y="597615"/>
                </a:lnTo>
                <a:lnTo>
                  <a:pt x="0" y="597615"/>
                </a:lnTo>
                <a:lnTo>
                  <a:pt x="0" y="0"/>
                </a:lnTo>
                <a:close/>
              </a:path>
            </a:pathLst>
          </a:custGeom>
          <a:blipFill>
            <a:blip r:embed="rId5">
              <a:extLst>
                <a:ext uri="{96DAC541-7B7A-43D3-8B79-37D633B846F1}">
                  <asvg:svgBlip xmlns:asvg="http://schemas.microsoft.com/office/drawing/2016/SVG/main" r:embed="rId6"/>
                </a:ext>
              </a:extLst>
            </a:blip>
            <a:stretch>
              <a:fillRect l="0" t="0" r="0" b="-123923"/>
            </a:stretch>
          </a:blipFill>
        </p:spPr>
      </p:sp>
      <p:sp>
        <p:nvSpPr>
          <p:cNvPr name="TextBox 20" id="20"/>
          <p:cNvSpPr txBox="true"/>
          <p:nvPr/>
        </p:nvSpPr>
        <p:spPr>
          <a:xfrm rot="0">
            <a:off x="1028700" y="8892159"/>
            <a:ext cx="4847366" cy="374142"/>
          </a:xfrm>
          <a:prstGeom prst="rect">
            <a:avLst/>
          </a:prstGeom>
        </p:spPr>
        <p:txBody>
          <a:bodyPr anchor="t" rtlCol="false" tIns="0" lIns="0" bIns="0" rIns="0">
            <a:spAutoFit/>
          </a:bodyPr>
          <a:lstStyle/>
          <a:p>
            <a:pPr algn="l">
              <a:lnSpc>
                <a:spcPts val="3024"/>
              </a:lnSpc>
            </a:pPr>
            <a:r>
              <a:rPr lang="en-US" sz="2100" spc="42">
                <a:solidFill>
                  <a:srgbClr val="FFFFFF"/>
                </a:solidFill>
                <a:latin typeface="Now"/>
                <a:ea typeface="Now"/>
                <a:cs typeface="Now"/>
                <a:sym typeface="Now"/>
              </a:rPr>
              <a:t>~ Harshil Patel</a:t>
            </a:r>
          </a:p>
        </p:txBody>
      </p:sp>
      <p:grpSp>
        <p:nvGrpSpPr>
          <p:cNvPr name="Group 21" id="21"/>
          <p:cNvGrpSpPr/>
          <p:nvPr/>
        </p:nvGrpSpPr>
        <p:grpSpPr>
          <a:xfrm rot="0">
            <a:off x="9772673" y="3964769"/>
            <a:ext cx="963054" cy="827625"/>
            <a:chOff x="0" y="0"/>
            <a:chExt cx="812800" cy="698500"/>
          </a:xfrm>
        </p:grpSpPr>
        <p:sp>
          <p:nvSpPr>
            <p:cNvPr name="Freeform 22" id="22"/>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42EA2"/>
            </a:solidFill>
          </p:spPr>
        </p:sp>
        <p:sp>
          <p:nvSpPr>
            <p:cNvPr name="TextBox 23" id="23"/>
            <p:cNvSpPr txBox="true"/>
            <p:nvPr/>
          </p:nvSpPr>
          <p:spPr>
            <a:xfrm>
              <a:off x="114300" y="-57150"/>
              <a:ext cx="584200" cy="755650"/>
            </a:xfrm>
            <a:prstGeom prst="rect">
              <a:avLst/>
            </a:prstGeom>
          </p:spPr>
          <p:txBody>
            <a:bodyPr anchor="ctr" rtlCol="false" tIns="50800" lIns="50800" bIns="50800" rIns="50800"/>
            <a:lstStyle/>
            <a:p>
              <a:pPr algn="ctr">
                <a:lnSpc>
                  <a:spcPts val="3024"/>
                </a:lnSpc>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54BBD"/>
        </a:solidFill>
      </p:bgPr>
    </p:bg>
    <p:spTree>
      <p:nvGrpSpPr>
        <p:cNvPr id="1" name=""/>
        <p:cNvGrpSpPr/>
        <p:nvPr/>
      </p:nvGrpSpPr>
      <p:grpSpPr>
        <a:xfrm>
          <a:off x="0" y="0"/>
          <a:ext cx="0" cy="0"/>
          <a:chOff x="0" y="0"/>
          <a:chExt cx="0" cy="0"/>
        </a:xfrm>
      </p:grpSpPr>
      <p:sp>
        <p:nvSpPr>
          <p:cNvPr name="TextBox 2" id="2"/>
          <p:cNvSpPr txBox="true"/>
          <p:nvPr/>
        </p:nvSpPr>
        <p:spPr>
          <a:xfrm rot="0">
            <a:off x="1028700" y="3912540"/>
            <a:ext cx="7743423" cy="1470317"/>
          </a:xfrm>
          <a:prstGeom prst="rect">
            <a:avLst/>
          </a:prstGeom>
        </p:spPr>
        <p:txBody>
          <a:bodyPr anchor="t" rtlCol="false" tIns="0" lIns="0" bIns="0" rIns="0">
            <a:spAutoFit/>
          </a:bodyPr>
          <a:lstStyle/>
          <a:p>
            <a:pPr algn="just">
              <a:lnSpc>
                <a:spcPts val="2986"/>
              </a:lnSpc>
            </a:pPr>
            <a:r>
              <a:rPr lang="en-US" sz="2073" spc="41">
                <a:solidFill>
                  <a:srgbClr val="FFFFFF"/>
                </a:solidFill>
                <a:latin typeface="Now"/>
                <a:ea typeface="Now"/>
                <a:cs typeface="Now"/>
                <a:sym typeface="Now"/>
              </a:rPr>
              <a:t>Eff</a:t>
            </a:r>
            <a:r>
              <a:rPr lang="en-US" sz="2073" spc="41">
                <a:solidFill>
                  <a:srgbClr val="FFFFFF"/>
                </a:solidFill>
                <a:latin typeface="Now"/>
                <a:ea typeface="Now"/>
                <a:cs typeface="Now"/>
                <a:sym typeface="Now"/>
              </a:rPr>
              <a:t>ective visualization is about more than aesthetics—it’s about communication. By applying best practices in clarity, context, and storytelling, data becomes insight, and insight becomes action.</a:t>
            </a:r>
          </a:p>
        </p:txBody>
      </p:sp>
      <p:sp>
        <p:nvSpPr>
          <p:cNvPr name="TextBox 3" id="3"/>
          <p:cNvSpPr txBox="true"/>
          <p:nvPr/>
        </p:nvSpPr>
        <p:spPr>
          <a:xfrm rot="0">
            <a:off x="1028700" y="2545956"/>
            <a:ext cx="7743423" cy="856996"/>
          </a:xfrm>
          <a:prstGeom prst="rect">
            <a:avLst/>
          </a:prstGeom>
        </p:spPr>
        <p:txBody>
          <a:bodyPr anchor="t" rtlCol="false" tIns="0" lIns="0" bIns="0" rIns="0">
            <a:spAutoFit/>
          </a:bodyPr>
          <a:lstStyle/>
          <a:p>
            <a:pPr algn="l">
              <a:lnSpc>
                <a:spcPts val="6272"/>
              </a:lnSpc>
            </a:pPr>
            <a:r>
              <a:rPr lang="en-US" b="true" sz="5600" spc="-140">
                <a:solidFill>
                  <a:srgbClr val="FFFFFF"/>
                </a:solidFill>
                <a:latin typeface="Poppins Bold"/>
                <a:ea typeface="Poppins Bold"/>
                <a:cs typeface="Poppins Bold"/>
                <a:sym typeface="Poppins Bold"/>
              </a:rPr>
              <a:t>Conclusion</a:t>
            </a:r>
          </a:p>
        </p:txBody>
      </p:sp>
      <p:sp>
        <p:nvSpPr>
          <p:cNvPr name="Freeform 4" id="4"/>
          <p:cNvSpPr/>
          <p:nvPr/>
        </p:nvSpPr>
        <p:spPr>
          <a:xfrm flipH="true" flipV="false" rot="-5400000">
            <a:off x="8415032" y="2398285"/>
            <a:ext cx="12667801" cy="7078134"/>
          </a:xfrm>
          <a:custGeom>
            <a:avLst/>
            <a:gdLst/>
            <a:ahLst/>
            <a:cxnLst/>
            <a:rect r="r" b="b" t="t" l="l"/>
            <a:pathLst>
              <a:path h="7078134" w="12667801">
                <a:moveTo>
                  <a:pt x="12667802" y="0"/>
                </a:moveTo>
                <a:lnTo>
                  <a:pt x="0" y="0"/>
                </a:lnTo>
                <a:lnTo>
                  <a:pt x="0" y="7078134"/>
                </a:lnTo>
                <a:lnTo>
                  <a:pt x="12667802" y="7078134"/>
                </a:lnTo>
                <a:lnTo>
                  <a:pt x="12667802" y="0"/>
                </a:lnTo>
                <a:close/>
              </a:path>
            </a:pathLst>
          </a:custGeom>
          <a:blipFill>
            <a:blip r:embed="rId2"/>
            <a:stretch>
              <a:fillRect l="0" t="0" r="0" b="0"/>
            </a:stretch>
          </a:blipFill>
        </p:spPr>
      </p:sp>
      <p:grpSp>
        <p:nvGrpSpPr>
          <p:cNvPr name="Group 5" id="5"/>
          <p:cNvGrpSpPr/>
          <p:nvPr/>
        </p:nvGrpSpPr>
        <p:grpSpPr>
          <a:xfrm rot="0">
            <a:off x="9210675" y="1496621"/>
            <a:ext cx="8487282" cy="7293758"/>
            <a:chOff x="0" y="0"/>
            <a:chExt cx="812800" cy="698500"/>
          </a:xfrm>
        </p:grpSpPr>
        <p:sp>
          <p:nvSpPr>
            <p:cNvPr name="Freeform 6" id="6"/>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3"/>
              <a:stretch>
                <a:fillRect l="-14372" t="0" r="-14372" b="0"/>
              </a:stretch>
            </a:blipFill>
            <a:ln w="161925" cap="sq">
              <a:solidFill>
                <a:srgbClr val="042EA2"/>
              </a:solidFill>
              <a:prstDash val="solid"/>
              <a:miter/>
            </a:ln>
          </p:spPr>
        </p:sp>
      </p:grpSp>
      <p:grpSp>
        <p:nvGrpSpPr>
          <p:cNvPr name="Group 7" id="7"/>
          <p:cNvGrpSpPr/>
          <p:nvPr/>
        </p:nvGrpSpPr>
        <p:grpSpPr>
          <a:xfrm rot="0">
            <a:off x="7556187" y="7781297"/>
            <a:ext cx="5831454" cy="5011406"/>
            <a:chOff x="0" y="0"/>
            <a:chExt cx="812800" cy="698500"/>
          </a:xfrm>
        </p:grpSpPr>
        <p:sp>
          <p:nvSpPr>
            <p:cNvPr name="Freeform 8" id="8"/>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42EA2"/>
            </a:solidFill>
          </p:spPr>
        </p:sp>
        <p:sp>
          <p:nvSpPr>
            <p:cNvPr name="TextBox 9" id="9"/>
            <p:cNvSpPr txBox="true"/>
            <p:nvPr/>
          </p:nvSpPr>
          <p:spPr>
            <a:xfrm>
              <a:off x="114300" y="-57150"/>
              <a:ext cx="584200" cy="755650"/>
            </a:xfrm>
            <a:prstGeom prst="rect">
              <a:avLst/>
            </a:prstGeom>
          </p:spPr>
          <p:txBody>
            <a:bodyPr anchor="ctr" rtlCol="false" tIns="50800" lIns="50800" bIns="50800" rIns="50800"/>
            <a:lstStyle/>
            <a:p>
              <a:pPr algn="ctr">
                <a:lnSpc>
                  <a:spcPts val="3024"/>
                </a:lnSpc>
              </a:pPr>
            </a:p>
          </p:txBody>
        </p:sp>
      </p:grpSp>
      <p:grpSp>
        <p:nvGrpSpPr>
          <p:cNvPr name="Group 10" id="10"/>
          <p:cNvGrpSpPr/>
          <p:nvPr/>
        </p:nvGrpSpPr>
        <p:grpSpPr>
          <a:xfrm rot="0">
            <a:off x="5069559" y="-2827400"/>
            <a:ext cx="5831454" cy="5011406"/>
            <a:chOff x="0" y="0"/>
            <a:chExt cx="812800" cy="698500"/>
          </a:xfrm>
        </p:grpSpPr>
        <p:sp>
          <p:nvSpPr>
            <p:cNvPr name="Freeform 11" id="11"/>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42EA2"/>
            </a:solidFill>
          </p:spPr>
        </p:sp>
        <p:sp>
          <p:nvSpPr>
            <p:cNvPr name="TextBox 12" id="12"/>
            <p:cNvSpPr txBox="true"/>
            <p:nvPr/>
          </p:nvSpPr>
          <p:spPr>
            <a:xfrm>
              <a:off x="114300" y="-57150"/>
              <a:ext cx="584200" cy="755650"/>
            </a:xfrm>
            <a:prstGeom prst="rect">
              <a:avLst/>
            </a:prstGeom>
          </p:spPr>
          <p:txBody>
            <a:bodyPr anchor="ctr" rtlCol="false" tIns="50800" lIns="50800" bIns="50800" rIns="50800"/>
            <a:lstStyle/>
            <a:p>
              <a:pPr algn="ctr">
                <a:lnSpc>
                  <a:spcPts val="3024"/>
                </a:lnSpc>
              </a:pPr>
            </a:p>
          </p:txBody>
        </p:sp>
      </p:grpSp>
      <p:sp>
        <p:nvSpPr>
          <p:cNvPr name="Freeform 13" id="13"/>
          <p:cNvSpPr/>
          <p:nvPr/>
        </p:nvSpPr>
        <p:spPr>
          <a:xfrm flipH="false" flipV="false" rot="0">
            <a:off x="6326903" y="8660685"/>
            <a:ext cx="2445221" cy="597615"/>
          </a:xfrm>
          <a:custGeom>
            <a:avLst/>
            <a:gdLst/>
            <a:ahLst/>
            <a:cxnLst/>
            <a:rect r="r" b="b" t="t" l="l"/>
            <a:pathLst>
              <a:path h="597615" w="2445221">
                <a:moveTo>
                  <a:pt x="0" y="0"/>
                </a:moveTo>
                <a:lnTo>
                  <a:pt x="2445220" y="0"/>
                </a:lnTo>
                <a:lnTo>
                  <a:pt x="2445220" y="597615"/>
                </a:lnTo>
                <a:lnTo>
                  <a:pt x="0" y="597615"/>
                </a:lnTo>
                <a:lnTo>
                  <a:pt x="0" y="0"/>
                </a:lnTo>
                <a:close/>
              </a:path>
            </a:pathLst>
          </a:custGeom>
          <a:blipFill>
            <a:blip r:embed="rId4">
              <a:extLst>
                <a:ext uri="{96DAC541-7B7A-43D3-8B79-37D633B846F1}">
                  <asvg:svgBlip xmlns:asvg="http://schemas.microsoft.com/office/drawing/2016/SVG/main" r:embed="rId5"/>
                </a:ext>
              </a:extLst>
            </a:blip>
            <a:stretch>
              <a:fillRect l="0" t="0" r="0" b="-123923"/>
            </a:stretch>
          </a:blipFill>
        </p:spPr>
      </p:sp>
      <p:sp>
        <p:nvSpPr>
          <p:cNvPr name="Freeform 14" id="14"/>
          <p:cNvSpPr/>
          <p:nvPr/>
        </p:nvSpPr>
        <p:spPr>
          <a:xfrm flipH="false" flipV="false" rot="0">
            <a:off x="1028700" y="1028700"/>
            <a:ext cx="2445221" cy="597615"/>
          </a:xfrm>
          <a:custGeom>
            <a:avLst/>
            <a:gdLst/>
            <a:ahLst/>
            <a:cxnLst/>
            <a:rect r="r" b="b" t="t" l="l"/>
            <a:pathLst>
              <a:path h="597615" w="2445221">
                <a:moveTo>
                  <a:pt x="0" y="0"/>
                </a:moveTo>
                <a:lnTo>
                  <a:pt x="2445221" y="0"/>
                </a:lnTo>
                <a:lnTo>
                  <a:pt x="2445221" y="597615"/>
                </a:lnTo>
                <a:lnTo>
                  <a:pt x="0" y="597615"/>
                </a:lnTo>
                <a:lnTo>
                  <a:pt x="0" y="0"/>
                </a:lnTo>
                <a:close/>
              </a:path>
            </a:pathLst>
          </a:custGeom>
          <a:blipFill>
            <a:blip r:embed="rId4">
              <a:extLst>
                <a:ext uri="{96DAC541-7B7A-43D3-8B79-37D633B846F1}">
                  <asvg:svgBlip xmlns:asvg="http://schemas.microsoft.com/office/drawing/2016/SVG/main" r:embed="rId5"/>
                </a:ext>
              </a:extLst>
            </a:blip>
            <a:stretch>
              <a:fillRect l="0" t="0" r="0" b="-123923"/>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54BBD"/>
        </a:solidFill>
      </p:bgPr>
    </p:bg>
    <p:spTree>
      <p:nvGrpSpPr>
        <p:cNvPr id="1" name=""/>
        <p:cNvGrpSpPr/>
        <p:nvPr/>
      </p:nvGrpSpPr>
      <p:grpSpPr>
        <a:xfrm>
          <a:off x="0" y="0"/>
          <a:ext cx="0" cy="0"/>
          <a:chOff x="0" y="0"/>
          <a:chExt cx="0" cy="0"/>
        </a:xfrm>
      </p:grpSpPr>
      <p:grpSp>
        <p:nvGrpSpPr>
          <p:cNvPr name="Group 2" id="2"/>
          <p:cNvGrpSpPr/>
          <p:nvPr/>
        </p:nvGrpSpPr>
        <p:grpSpPr>
          <a:xfrm rot="0">
            <a:off x="5644604" y="6309210"/>
            <a:ext cx="3178015" cy="3698054"/>
            <a:chOff x="0" y="0"/>
            <a:chExt cx="698500" cy="812800"/>
          </a:xfrm>
        </p:grpSpPr>
        <p:sp>
          <p:nvSpPr>
            <p:cNvPr name="Freeform 3" id="3"/>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42EA2"/>
            </a:solidFill>
          </p:spPr>
        </p:sp>
        <p:sp>
          <p:nvSpPr>
            <p:cNvPr name="TextBox 4" id="4"/>
            <p:cNvSpPr txBox="true"/>
            <p:nvPr/>
          </p:nvSpPr>
          <p:spPr>
            <a:xfrm>
              <a:off x="0" y="82550"/>
              <a:ext cx="698500" cy="590550"/>
            </a:xfrm>
            <a:prstGeom prst="rect">
              <a:avLst/>
            </a:prstGeom>
          </p:spPr>
          <p:txBody>
            <a:bodyPr anchor="ctr" rtlCol="false" tIns="50800" lIns="50800" bIns="50800" rIns="50800"/>
            <a:lstStyle/>
            <a:p>
              <a:pPr algn="ctr">
                <a:lnSpc>
                  <a:spcPts val="3024"/>
                </a:lnSpc>
              </a:pPr>
            </a:p>
          </p:txBody>
        </p:sp>
      </p:grpSp>
      <p:grpSp>
        <p:nvGrpSpPr>
          <p:cNvPr name="Group 5" id="5"/>
          <p:cNvGrpSpPr/>
          <p:nvPr/>
        </p:nvGrpSpPr>
        <p:grpSpPr>
          <a:xfrm rot="0">
            <a:off x="5952997" y="661431"/>
            <a:ext cx="1895233" cy="2205362"/>
            <a:chOff x="0" y="0"/>
            <a:chExt cx="698500" cy="812800"/>
          </a:xfrm>
        </p:grpSpPr>
        <p:sp>
          <p:nvSpPr>
            <p:cNvPr name="Freeform 6" id="6"/>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42EA2"/>
            </a:solidFill>
          </p:spPr>
        </p:sp>
        <p:sp>
          <p:nvSpPr>
            <p:cNvPr name="TextBox 7" id="7"/>
            <p:cNvSpPr txBox="true"/>
            <p:nvPr/>
          </p:nvSpPr>
          <p:spPr>
            <a:xfrm>
              <a:off x="0" y="82550"/>
              <a:ext cx="698500" cy="590550"/>
            </a:xfrm>
            <a:prstGeom prst="rect">
              <a:avLst/>
            </a:prstGeom>
          </p:spPr>
          <p:txBody>
            <a:bodyPr anchor="ctr" rtlCol="false" tIns="50800" lIns="50800" bIns="50800" rIns="50800"/>
            <a:lstStyle/>
            <a:p>
              <a:pPr algn="ctr">
                <a:lnSpc>
                  <a:spcPts val="3024"/>
                </a:lnSpc>
              </a:pPr>
            </a:p>
          </p:txBody>
        </p:sp>
      </p:grpSp>
      <p:sp>
        <p:nvSpPr>
          <p:cNvPr name="Freeform 8" id="8"/>
          <p:cNvSpPr/>
          <p:nvPr/>
        </p:nvSpPr>
        <p:spPr>
          <a:xfrm flipH="true" flipV="true" rot="-5400000">
            <a:off x="-2841367" y="2489503"/>
            <a:ext cx="11283867" cy="6304861"/>
          </a:xfrm>
          <a:custGeom>
            <a:avLst/>
            <a:gdLst/>
            <a:ahLst/>
            <a:cxnLst/>
            <a:rect r="r" b="b" t="t" l="l"/>
            <a:pathLst>
              <a:path h="6304861" w="11283867">
                <a:moveTo>
                  <a:pt x="11283867" y="6304861"/>
                </a:moveTo>
                <a:lnTo>
                  <a:pt x="0" y="6304861"/>
                </a:lnTo>
                <a:lnTo>
                  <a:pt x="0" y="0"/>
                </a:lnTo>
                <a:lnTo>
                  <a:pt x="11283867" y="0"/>
                </a:lnTo>
                <a:lnTo>
                  <a:pt x="11283867" y="6304861"/>
                </a:lnTo>
                <a:close/>
              </a:path>
            </a:pathLst>
          </a:custGeom>
          <a:blipFill>
            <a:blip r:embed="rId2"/>
            <a:stretch>
              <a:fillRect l="0" t="0" r="0" b="0"/>
            </a:stretch>
          </a:blipFill>
        </p:spPr>
      </p:sp>
      <p:grpSp>
        <p:nvGrpSpPr>
          <p:cNvPr name="Group 9" id="9"/>
          <p:cNvGrpSpPr/>
          <p:nvPr/>
        </p:nvGrpSpPr>
        <p:grpSpPr>
          <a:xfrm rot="0">
            <a:off x="1028700" y="1028700"/>
            <a:ext cx="7072312" cy="8229600"/>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3"/>
              <a:stretch>
                <a:fillRect l="-37327" t="0" r="-37327" b="0"/>
              </a:stretch>
            </a:blipFill>
            <a:ln w="161925" cap="sq">
              <a:solidFill>
                <a:srgbClr val="042EA2"/>
              </a:solidFill>
              <a:prstDash val="solid"/>
              <a:miter/>
            </a:ln>
          </p:spPr>
        </p:sp>
      </p:grpSp>
      <p:sp>
        <p:nvSpPr>
          <p:cNvPr name="Freeform 11" id="11"/>
          <p:cNvSpPr/>
          <p:nvPr/>
        </p:nvSpPr>
        <p:spPr>
          <a:xfrm flipH="false" flipV="false" rot="0">
            <a:off x="9803757" y="1028700"/>
            <a:ext cx="2445221" cy="597615"/>
          </a:xfrm>
          <a:custGeom>
            <a:avLst/>
            <a:gdLst/>
            <a:ahLst/>
            <a:cxnLst/>
            <a:rect r="r" b="b" t="t" l="l"/>
            <a:pathLst>
              <a:path h="597615" w="2445221">
                <a:moveTo>
                  <a:pt x="0" y="0"/>
                </a:moveTo>
                <a:lnTo>
                  <a:pt x="2445221" y="0"/>
                </a:lnTo>
                <a:lnTo>
                  <a:pt x="2445221" y="597615"/>
                </a:lnTo>
                <a:lnTo>
                  <a:pt x="0" y="597615"/>
                </a:lnTo>
                <a:lnTo>
                  <a:pt x="0" y="0"/>
                </a:lnTo>
                <a:close/>
              </a:path>
            </a:pathLst>
          </a:custGeom>
          <a:blipFill>
            <a:blip r:embed="rId4">
              <a:extLst>
                <a:ext uri="{96DAC541-7B7A-43D3-8B79-37D633B846F1}">
                  <asvg:svgBlip xmlns:asvg="http://schemas.microsoft.com/office/drawing/2016/SVG/main" r:embed="rId5"/>
                </a:ext>
              </a:extLst>
            </a:blip>
            <a:stretch>
              <a:fillRect l="0" t="0" r="0" b="-123923"/>
            </a:stretch>
          </a:blipFill>
        </p:spPr>
      </p:sp>
      <p:sp>
        <p:nvSpPr>
          <p:cNvPr name="Freeform 12" id="12"/>
          <p:cNvSpPr/>
          <p:nvPr/>
        </p:nvSpPr>
        <p:spPr>
          <a:xfrm flipH="false" flipV="false" rot="0">
            <a:off x="14607737" y="8660685"/>
            <a:ext cx="2445221" cy="597615"/>
          </a:xfrm>
          <a:custGeom>
            <a:avLst/>
            <a:gdLst/>
            <a:ahLst/>
            <a:cxnLst/>
            <a:rect r="r" b="b" t="t" l="l"/>
            <a:pathLst>
              <a:path h="597615" w="2445221">
                <a:moveTo>
                  <a:pt x="0" y="0"/>
                </a:moveTo>
                <a:lnTo>
                  <a:pt x="2445221" y="0"/>
                </a:lnTo>
                <a:lnTo>
                  <a:pt x="2445221" y="597615"/>
                </a:lnTo>
                <a:lnTo>
                  <a:pt x="0" y="597615"/>
                </a:lnTo>
                <a:lnTo>
                  <a:pt x="0" y="0"/>
                </a:lnTo>
                <a:close/>
              </a:path>
            </a:pathLst>
          </a:custGeom>
          <a:blipFill>
            <a:blip r:embed="rId4">
              <a:extLst>
                <a:ext uri="{96DAC541-7B7A-43D3-8B79-37D633B846F1}">
                  <asvg:svgBlip xmlns:asvg="http://schemas.microsoft.com/office/drawing/2016/SVG/main" r:embed="rId5"/>
                </a:ext>
              </a:extLst>
            </a:blip>
            <a:stretch>
              <a:fillRect l="0" t="0" r="0" b="-123923"/>
            </a:stretch>
          </a:blipFill>
        </p:spPr>
      </p:sp>
      <p:sp>
        <p:nvSpPr>
          <p:cNvPr name="TextBox 13" id="13"/>
          <p:cNvSpPr txBox="true"/>
          <p:nvPr/>
        </p:nvSpPr>
        <p:spPr>
          <a:xfrm rot="0">
            <a:off x="9803757" y="5086009"/>
            <a:ext cx="6741060" cy="3041142"/>
          </a:xfrm>
          <a:prstGeom prst="rect">
            <a:avLst/>
          </a:prstGeom>
        </p:spPr>
        <p:txBody>
          <a:bodyPr anchor="t" rtlCol="false" tIns="0" lIns="0" bIns="0" rIns="0">
            <a:spAutoFit/>
          </a:bodyPr>
          <a:lstStyle/>
          <a:p>
            <a:pPr algn="just">
              <a:lnSpc>
                <a:spcPts val="3024"/>
              </a:lnSpc>
            </a:pPr>
            <a:r>
              <a:rPr lang="en-US" sz="2100" spc="42">
                <a:solidFill>
                  <a:srgbClr val="FFFFFF"/>
                </a:solidFill>
                <a:latin typeface="Now"/>
                <a:ea typeface="Now"/>
                <a:cs typeface="Now"/>
                <a:sym typeface="Now"/>
              </a:rPr>
              <a:t>Data</a:t>
            </a:r>
            <a:r>
              <a:rPr lang="en-US" sz="2100" spc="42">
                <a:solidFill>
                  <a:srgbClr val="FFFFFF"/>
                </a:solidFill>
                <a:latin typeface="Now"/>
                <a:ea typeface="Now"/>
                <a:cs typeface="Now"/>
                <a:sym typeface="Now"/>
              </a:rPr>
              <a:t> visualization is the process of converting complex data sets into visual formats—charts, graphs, maps, and dashboards—that make information easier to understand. It bridges the gap between raw data and clear insights, allowing audiences to grasp trends, correlations, and outliers instantly.</a:t>
            </a:r>
          </a:p>
          <a:p>
            <a:pPr algn="just">
              <a:lnSpc>
                <a:spcPts val="3024"/>
              </a:lnSpc>
            </a:pPr>
          </a:p>
        </p:txBody>
      </p:sp>
      <p:sp>
        <p:nvSpPr>
          <p:cNvPr name="TextBox 14" id="14"/>
          <p:cNvSpPr txBox="true"/>
          <p:nvPr/>
        </p:nvSpPr>
        <p:spPr>
          <a:xfrm rot="0">
            <a:off x="9803757" y="2857269"/>
            <a:ext cx="6686348" cy="2121027"/>
          </a:xfrm>
          <a:prstGeom prst="rect">
            <a:avLst/>
          </a:prstGeom>
        </p:spPr>
        <p:txBody>
          <a:bodyPr anchor="t" rtlCol="false" tIns="0" lIns="0" bIns="0" rIns="0">
            <a:spAutoFit/>
          </a:bodyPr>
          <a:lstStyle/>
          <a:p>
            <a:pPr algn="l">
              <a:lnSpc>
                <a:spcPts val="8064"/>
              </a:lnSpc>
            </a:pPr>
            <a:r>
              <a:rPr lang="en-US" b="true" sz="7200" spc="-179">
                <a:solidFill>
                  <a:srgbClr val="FFFFFF"/>
                </a:solidFill>
                <a:latin typeface="Poppins Bold"/>
                <a:ea typeface="Poppins Bold"/>
                <a:cs typeface="Poppins Bold"/>
                <a:sym typeface="Poppins Bold"/>
              </a:rPr>
              <a:t>What is Data Visualization?</a:t>
            </a:r>
          </a:p>
        </p:txBody>
      </p:sp>
      <p:grpSp>
        <p:nvGrpSpPr>
          <p:cNvPr name="Group 15" id="15"/>
          <p:cNvGrpSpPr/>
          <p:nvPr/>
        </p:nvGrpSpPr>
        <p:grpSpPr>
          <a:xfrm rot="0">
            <a:off x="1491196" y="6996003"/>
            <a:ext cx="1944162" cy="2262297"/>
            <a:chOff x="0" y="0"/>
            <a:chExt cx="698500" cy="812800"/>
          </a:xfrm>
        </p:grpSpPr>
        <p:sp>
          <p:nvSpPr>
            <p:cNvPr name="Freeform 16" id="16"/>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42EA2"/>
            </a:solidFill>
          </p:spPr>
        </p:sp>
        <p:sp>
          <p:nvSpPr>
            <p:cNvPr name="TextBox 17" id="17"/>
            <p:cNvSpPr txBox="true"/>
            <p:nvPr/>
          </p:nvSpPr>
          <p:spPr>
            <a:xfrm>
              <a:off x="0" y="82550"/>
              <a:ext cx="698500" cy="590550"/>
            </a:xfrm>
            <a:prstGeom prst="rect">
              <a:avLst/>
            </a:prstGeom>
          </p:spPr>
          <p:txBody>
            <a:bodyPr anchor="ctr" rtlCol="false" tIns="50800" lIns="50800" bIns="50800" rIns="50800"/>
            <a:lstStyle/>
            <a:p>
              <a:pPr algn="ctr">
                <a:lnSpc>
                  <a:spcPts val="3024"/>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54BBD"/>
        </a:solidFill>
      </p:bgPr>
    </p:bg>
    <p:spTree>
      <p:nvGrpSpPr>
        <p:cNvPr id="1" name=""/>
        <p:cNvGrpSpPr/>
        <p:nvPr/>
      </p:nvGrpSpPr>
      <p:grpSpPr>
        <a:xfrm>
          <a:off x="0" y="0"/>
          <a:ext cx="0" cy="0"/>
          <a:chOff x="0" y="0"/>
          <a:chExt cx="0" cy="0"/>
        </a:xfrm>
      </p:grpSpPr>
      <p:grpSp>
        <p:nvGrpSpPr>
          <p:cNvPr name="Group 2" id="2"/>
          <p:cNvGrpSpPr/>
          <p:nvPr/>
        </p:nvGrpSpPr>
        <p:grpSpPr>
          <a:xfrm rot="0">
            <a:off x="-666605" y="5916499"/>
            <a:ext cx="6115661" cy="846745"/>
            <a:chOff x="0" y="0"/>
            <a:chExt cx="4402868" cy="609600"/>
          </a:xfrm>
        </p:grpSpPr>
        <p:sp>
          <p:nvSpPr>
            <p:cNvPr name="Freeform 3" id="3"/>
            <p:cNvSpPr/>
            <p:nvPr/>
          </p:nvSpPr>
          <p:spPr>
            <a:xfrm flipH="false" flipV="false" rot="0">
              <a:off x="0" y="0"/>
              <a:ext cx="4402868" cy="609600"/>
            </a:xfrm>
            <a:custGeom>
              <a:avLst/>
              <a:gdLst/>
              <a:ahLst/>
              <a:cxnLst/>
              <a:rect r="r" b="b" t="t" l="l"/>
              <a:pathLst>
                <a:path h="609600" w="4402868">
                  <a:moveTo>
                    <a:pt x="203200" y="0"/>
                  </a:moveTo>
                  <a:lnTo>
                    <a:pt x="4402868" y="0"/>
                  </a:lnTo>
                  <a:lnTo>
                    <a:pt x="4199668" y="609600"/>
                  </a:lnTo>
                  <a:lnTo>
                    <a:pt x="0" y="609600"/>
                  </a:lnTo>
                  <a:lnTo>
                    <a:pt x="203200" y="0"/>
                  </a:lnTo>
                  <a:close/>
                </a:path>
              </a:pathLst>
            </a:custGeom>
            <a:solidFill>
              <a:srgbClr val="042EA2"/>
            </a:solidFill>
          </p:spPr>
        </p:sp>
        <p:sp>
          <p:nvSpPr>
            <p:cNvPr name="TextBox 4" id="4"/>
            <p:cNvSpPr txBox="true"/>
            <p:nvPr/>
          </p:nvSpPr>
          <p:spPr>
            <a:xfrm>
              <a:off x="101600" y="-57150"/>
              <a:ext cx="4199668" cy="666750"/>
            </a:xfrm>
            <a:prstGeom prst="rect">
              <a:avLst/>
            </a:prstGeom>
          </p:spPr>
          <p:txBody>
            <a:bodyPr anchor="ctr" rtlCol="false" tIns="50800" lIns="50800" bIns="50800" rIns="50800"/>
            <a:lstStyle/>
            <a:p>
              <a:pPr algn="ctr">
                <a:lnSpc>
                  <a:spcPts val="3024"/>
                </a:lnSpc>
              </a:pPr>
            </a:p>
          </p:txBody>
        </p:sp>
      </p:grpSp>
      <p:grpSp>
        <p:nvGrpSpPr>
          <p:cNvPr name="Group 5" id="5"/>
          <p:cNvGrpSpPr/>
          <p:nvPr/>
        </p:nvGrpSpPr>
        <p:grpSpPr>
          <a:xfrm rot="0">
            <a:off x="5449056" y="5916499"/>
            <a:ext cx="5091688" cy="846745"/>
            <a:chOff x="0" y="0"/>
            <a:chExt cx="3665675" cy="609600"/>
          </a:xfrm>
        </p:grpSpPr>
        <p:sp>
          <p:nvSpPr>
            <p:cNvPr name="Freeform 6" id="6"/>
            <p:cNvSpPr/>
            <p:nvPr/>
          </p:nvSpPr>
          <p:spPr>
            <a:xfrm flipH="false" flipV="false" rot="0">
              <a:off x="0" y="0"/>
              <a:ext cx="3665675" cy="609600"/>
            </a:xfrm>
            <a:custGeom>
              <a:avLst/>
              <a:gdLst/>
              <a:ahLst/>
              <a:cxnLst/>
              <a:rect r="r" b="b" t="t" l="l"/>
              <a:pathLst>
                <a:path h="609600" w="3665675">
                  <a:moveTo>
                    <a:pt x="203200" y="0"/>
                  </a:moveTo>
                  <a:lnTo>
                    <a:pt x="3665675" y="0"/>
                  </a:lnTo>
                  <a:lnTo>
                    <a:pt x="3462475" y="609600"/>
                  </a:lnTo>
                  <a:lnTo>
                    <a:pt x="0" y="609600"/>
                  </a:lnTo>
                  <a:lnTo>
                    <a:pt x="203200" y="0"/>
                  </a:lnTo>
                  <a:close/>
                </a:path>
              </a:pathLst>
            </a:custGeom>
            <a:solidFill>
              <a:srgbClr val="042EA2"/>
            </a:solidFill>
          </p:spPr>
        </p:sp>
        <p:sp>
          <p:nvSpPr>
            <p:cNvPr name="TextBox 7" id="7"/>
            <p:cNvSpPr txBox="true"/>
            <p:nvPr/>
          </p:nvSpPr>
          <p:spPr>
            <a:xfrm>
              <a:off x="101600" y="-57150"/>
              <a:ext cx="3462475" cy="666750"/>
            </a:xfrm>
            <a:prstGeom prst="rect">
              <a:avLst/>
            </a:prstGeom>
          </p:spPr>
          <p:txBody>
            <a:bodyPr anchor="ctr" rtlCol="false" tIns="50800" lIns="50800" bIns="50800" rIns="50800"/>
            <a:lstStyle/>
            <a:p>
              <a:pPr algn="ctr">
                <a:lnSpc>
                  <a:spcPts val="3024"/>
                </a:lnSpc>
              </a:pPr>
            </a:p>
          </p:txBody>
        </p:sp>
      </p:grpSp>
      <p:sp>
        <p:nvSpPr>
          <p:cNvPr name="Freeform 8" id="8"/>
          <p:cNvSpPr/>
          <p:nvPr/>
        </p:nvSpPr>
        <p:spPr>
          <a:xfrm flipH="true" flipV="false" rot="-5400000">
            <a:off x="8500569" y="1342622"/>
            <a:ext cx="12667801" cy="7078134"/>
          </a:xfrm>
          <a:custGeom>
            <a:avLst/>
            <a:gdLst/>
            <a:ahLst/>
            <a:cxnLst/>
            <a:rect r="r" b="b" t="t" l="l"/>
            <a:pathLst>
              <a:path h="7078134" w="12667801">
                <a:moveTo>
                  <a:pt x="12667802" y="0"/>
                </a:moveTo>
                <a:lnTo>
                  <a:pt x="0" y="0"/>
                </a:lnTo>
                <a:lnTo>
                  <a:pt x="0" y="7078135"/>
                </a:lnTo>
                <a:lnTo>
                  <a:pt x="12667802" y="7078135"/>
                </a:lnTo>
                <a:lnTo>
                  <a:pt x="12667802" y="0"/>
                </a:lnTo>
                <a:close/>
              </a:path>
            </a:pathLst>
          </a:custGeom>
          <a:blipFill>
            <a:blip r:embed="rId2"/>
            <a:stretch>
              <a:fillRect l="0" t="0" r="0" b="0"/>
            </a:stretch>
          </a:blipFill>
        </p:spPr>
      </p:sp>
      <p:sp>
        <p:nvSpPr>
          <p:cNvPr name="TextBox 9" id="9"/>
          <p:cNvSpPr txBox="true"/>
          <p:nvPr/>
        </p:nvSpPr>
        <p:spPr>
          <a:xfrm rot="0">
            <a:off x="10540744" y="7315694"/>
            <a:ext cx="4246101" cy="1898142"/>
          </a:xfrm>
          <a:prstGeom prst="rect">
            <a:avLst/>
          </a:prstGeom>
        </p:spPr>
        <p:txBody>
          <a:bodyPr anchor="t" rtlCol="false" tIns="0" lIns="0" bIns="0" rIns="0">
            <a:spAutoFit/>
          </a:bodyPr>
          <a:lstStyle/>
          <a:p>
            <a:pPr algn="ctr">
              <a:lnSpc>
                <a:spcPts val="3024"/>
              </a:lnSpc>
            </a:pPr>
            <a:r>
              <a:rPr lang="en-US" sz="2100">
                <a:solidFill>
                  <a:srgbClr val="FFFFFF"/>
                </a:solidFill>
                <a:latin typeface="Now"/>
                <a:ea typeface="Now"/>
                <a:cs typeface="Now"/>
                <a:sym typeface="Now"/>
              </a:rPr>
              <a:t>Inte</a:t>
            </a:r>
            <a:r>
              <a:rPr lang="en-US" sz="2100">
                <a:solidFill>
                  <a:srgbClr val="FFFFFF"/>
                </a:solidFill>
                <a:latin typeface="Now"/>
                <a:ea typeface="Now"/>
                <a:cs typeface="Now"/>
                <a:sym typeface="Now"/>
              </a:rPr>
              <a:t>ractive dashboards empower users to explore data themselves—filtering, zooming, and drilling down for personalized insights.</a:t>
            </a:r>
          </a:p>
        </p:txBody>
      </p:sp>
      <p:grpSp>
        <p:nvGrpSpPr>
          <p:cNvPr name="Group 10" id="10"/>
          <p:cNvGrpSpPr/>
          <p:nvPr/>
        </p:nvGrpSpPr>
        <p:grpSpPr>
          <a:xfrm rot="0">
            <a:off x="10538453" y="5916499"/>
            <a:ext cx="4248392" cy="846745"/>
            <a:chOff x="0" y="0"/>
            <a:chExt cx="3058558" cy="609600"/>
          </a:xfrm>
        </p:grpSpPr>
        <p:sp>
          <p:nvSpPr>
            <p:cNvPr name="Freeform 11" id="11"/>
            <p:cNvSpPr/>
            <p:nvPr/>
          </p:nvSpPr>
          <p:spPr>
            <a:xfrm flipH="false" flipV="false" rot="0">
              <a:off x="0" y="0"/>
              <a:ext cx="3058558" cy="609600"/>
            </a:xfrm>
            <a:custGeom>
              <a:avLst/>
              <a:gdLst/>
              <a:ahLst/>
              <a:cxnLst/>
              <a:rect r="r" b="b" t="t" l="l"/>
              <a:pathLst>
                <a:path h="609600" w="3058558">
                  <a:moveTo>
                    <a:pt x="203200" y="0"/>
                  </a:moveTo>
                  <a:lnTo>
                    <a:pt x="3058558" y="0"/>
                  </a:lnTo>
                  <a:lnTo>
                    <a:pt x="2855358" y="609600"/>
                  </a:lnTo>
                  <a:lnTo>
                    <a:pt x="0" y="609600"/>
                  </a:lnTo>
                  <a:lnTo>
                    <a:pt x="203200" y="0"/>
                  </a:lnTo>
                  <a:close/>
                </a:path>
              </a:pathLst>
            </a:custGeom>
            <a:solidFill>
              <a:srgbClr val="042EA2"/>
            </a:solidFill>
          </p:spPr>
        </p:sp>
        <p:sp>
          <p:nvSpPr>
            <p:cNvPr name="TextBox 12" id="12"/>
            <p:cNvSpPr txBox="true"/>
            <p:nvPr/>
          </p:nvSpPr>
          <p:spPr>
            <a:xfrm>
              <a:off x="101600" y="-57150"/>
              <a:ext cx="2855358" cy="666750"/>
            </a:xfrm>
            <a:prstGeom prst="rect">
              <a:avLst/>
            </a:prstGeom>
          </p:spPr>
          <p:txBody>
            <a:bodyPr anchor="ctr" rtlCol="false" tIns="50800" lIns="50800" bIns="50800" rIns="50800"/>
            <a:lstStyle/>
            <a:p>
              <a:pPr algn="ctr">
                <a:lnSpc>
                  <a:spcPts val="3024"/>
                </a:lnSpc>
              </a:pPr>
            </a:p>
          </p:txBody>
        </p:sp>
      </p:grpSp>
      <p:sp>
        <p:nvSpPr>
          <p:cNvPr name="TextBox 13" id="13"/>
          <p:cNvSpPr txBox="true"/>
          <p:nvPr/>
        </p:nvSpPr>
        <p:spPr>
          <a:xfrm rot="0">
            <a:off x="10874119" y="6078887"/>
            <a:ext cx="3912726" cy="455294"/>
          </a:xfrm>
          <a:prstGeom prst="rect">
            <a:avLst/>
          </a:prstGeom>
        </p:spPr>
        <p:txBody>
          <a:bodyPr anchor="t" rtlCol="false" tIns="0" lIns="0" bIns="0" rIns="0">
            <a:spAutoFit/>
          </a:bodyPr>
          <a:lstStyle/>
          <a:p>
            <a:pPr algn="l">
              <a:lnSpc>
                <a:spcPts val="3600"/>
              </a:lnSpc>
            </a:pPr>
            <a:r>
              <a:rPr lang="en-US" b="true" sz="2500" spc="325">
                <a:solidFill>
                  <a:srgbClr val="FFFFFF"/>
                </a:solidFill>
                <a:latin typeface="Now Bold"/>
                <a:ea typeface="Now Bold"/>
                <a:cs typeface="Now Bold"/>
                <a:sym typeface="Now Bold"/>
              </a:rPr>
              <a:t>INTERACTIVITY</a:t>
            </a:r>
          </a:p>
        </p:txBody>
      </p:sp>
      <p:grpSp>
        <p:nvGrpSpPr>
          <p:cNvPr name="Group 14" id="14"/>
          <p:cNvGrpSpPr/>
          <p:nvPr/>
        </p:nvGrpSpPr>
        <p:grpSpPr>
          <a:xfrm rot="0">
            <a:off x="14132655" y="796181"/>
            <a:ext cx="5362609" cy="6240127"/>
            <a:chOff x="0" y="0"/>
            <a:chExt cx="698500" cy="812800"/>
          </a:xfrm>
        </p:grpSpPr>
        <p:sp>
          <p:nvSpPr>
            <p:cNvPr name="Freeform 15" id="1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3"/>
              <a:stretch>
                <a:fillRect l="-37327" t="0" r="-37327" b="0"/>
              </a:stretch>
            </a:blipFill>
            <a:ln w="161925" cap="sq">
              <a:solidFill>
                <a:srgbClr val="042EA2"/>
              </a:solidFill>
              <a:prstDash val="solid"/>
              <a:miter/>
            </a:ln>
          </p:spPr>
        </p:sp>
      </p:grpSp>
      <p:grpSp>
        <p:nvGrpSpPr>
          <p:cNvPr name="Group 16" id="16"/>
          <p:cNvGrpSpPr/>
          <p:nvPr/>
        </p:nvGrpSpPr>
        <p:grpSpPr>
          <a:xfrm rot="0">
            <a:off x="8867567" y="-558595"/>
            <a:ext cx="2326512" cy="1999346"/>
            <a:chOff x="0" y="0"/>
            <a:chExt cx="812800" cy="698500"/>
          </a:xfrm>
        </p:grpSpPr>
        <p:sp>
          <p:nvSpPr>
            <p:cNvPr name="Freeform 17" id="1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42EA2"/>
            </a:solidFill>
          </p:spPr>
        </p:sp>
        <p:sp>
          <p:nvSpPr>
            <p:cNvPr name="TextBox 18" id="18"/>
            <p:cNvSpPr txBox="true"/>
            <p:nvPr/>
          </p:nvSpPr>
          <p:spPr>
            <a:xfrm>
              <a:off x="114300" y="-57150"/>
              <a:ext cx="584200" cy="755650"/>
            </a:xfrm>
            <a:prstGeom prst="rect">
              <a:avLst/>
            </a:prstGeom>
          </p:spPr>
          <p:txBody>
            <a:bodyPr anchor="ctr" rtlCol="false" tIns="50800" lIns="50800" bIns="50800" rIns="50800"/>
            <a:lstStyle/>
            <a:p>
              <a:pPr algn="ctr">
                <a:lnSpc>
                  <a:spcPts val="3024"/>
                </a:lnSpc>
              </a:pPr>
            </a:p>
          </p:txBody>
        </p:sp>
      </p:grpSp>
      <p:grpSp>
        <p:nvGrpSpPr>
          <p:cNvPr name="Group 19" id="19"/>
          <p:cNvGrpSpPr/>
          <p:nvPr/>
        </p:nvGrpSpPr>
        <p:grpSpPr>
          <a:xfrm rot="0">
            <a:off x="10366998" y="-372531"/>
            <a:ext cx="4400748" cy="5120870"/>
            <a:chOff x="0" y="0"/>
            <a:chExt cx="698500" cy="812800"/>
          </a:xfrm>
        </p:grpSpPr>
        <p:sp>
          <p:nvSpPr>
            <p:cNvPr name="Freeform 20" id="2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4"/>
              <a:stretch>
                <a:fillRect l="0" t="-14493" r="0" b="-14493"/>
              </a:stretch>
            </a:blipFill>
            <a:ln w="161925" cap="sq">
              <a:solidFill>
                <a:srgbClr val="042EA2"/>
              </a:solidFill>
              <a:prstDash val="solid"/>
              <a:miter/>
            </a:ln>
          </p:spPr>
        </p:sp>
      </p:grpSp>
      <p:sp>
        <p:nvSpPr>
          <p:cNvPr name="Freeform 21" id="21"/>
          <p:cNvSpPr/>
          <p:nvPr/>
        </p:nvSpPr>
        <p:spPr>
          <a:xfrm flipH="false" flipV="false" rot="0">
            <a:off x="10030823" y="4881689"/>
            <a:ext cx="1667537" cy="597615"/>
          </a:xfrm>
          <a:custGeom>
            <a:avLst/>
            <a:gdLst/>
            <a:ahLst/>
            <a:cxnLst/>
            <a:rect r="r" b="b" t="t" l="l"/>
            <a:pathLst>
              <a:path h="597615" w="1667537">
                <a:moveTo>
                  <a:pt x="0" y="0"/>
                </a:moveTo>
                <a:lnTo>
                  <a:pt x="1667537" y="0"/>
                </a:lnTo>
                <a:lnTo>
                  <a:pt x="1667537" y="597615"/>
                </a:lnTo>
                <a:lnTo>
                  <a:pt x="0" y="597615"/>
                </a:lnTo>
                <a:lnTo>
                  <a:pt x="0" y="0"/>
                </a:lnTo>
                <a:close/>
              </a:path>
            </a:pathLst>
          </a:custGeom>
          <a:blipFill>
            <a:blip r:embed="rId5">
              <a:extLst>
                <a:ext uri="{96DAC541-7B7A-43D3-8B79-37D633B846F1}">
                  <asvg:svgBlip xmlns:asvg="http://schemas.microsoft.com/office/drawing/2016/SVG/main" r:embed="rId6"/>
                </a:ext>
              </a:extLst>
            </a:blip>
            <a:stretch>
              <a:fillRect l="-46636" t="0" r="0" b="-123923"/>
            </a:stretch>
          </a:blipFill>
        </p:spPr>
      </p:sp>
      <p:sp>
        <p:nvSpPr>
          <p:cNvPr name="Freeform 22" id="22"/>
          <p:cNvSpPr/>
          <p:nvPr/>
        </p:nvSpPr>
        <p:spPr>
          <a:xfrm flipH="false" flipV="false" rot="0">
            <a:off x="1028700" y="893620"/>
            <a:ext cx="2445221" cy="597615"/>
          </a:xfrm>
          <a:custGeom>
            <a:avLst/>
            <a:gdLst/>
            <a:ahLst/>
            <a:cxnLst/>
            <a:rect r="r" b="b" t="t" l="l"/>
            <a:pathLst>
              <a:path h="597615" w="2445221">
                <a:moveTo>
                  <a:pt x="0" y="0"/>
                </a:moveTo>
                <a:lnTo>
                  <a:pt x="2445221" y="0"/>
                </a:lnTo>
                <a:lnTo>
                  <a:pt x="2445221" y="597615"/>
                </a:lnTo>
                <a:lnTo>
                  <a:pt x="0" y="597615"/>
                </a:lnTo>
                <a:lnTo>
                  <a:pt x="0" y="0"/>
                </a:lnTo>
                <a:close/>
              </a:path>
            </a:pathLst>
          </a:custGeom>
          <a:blipFill>
            <a:blip r:embed="rId5">
              <a:extLst>
                <a:ext uri="{96DAC541-7B7A-43D3-8B79-37D633B846F1}">
                  <asvg:svgBlip xmlns:asvg="http://schemas.microsoft.com/office/drawing/2016/SVG/main" r:embed="rId6"/>
                </a:ext>
              </a:extLst>
            </a:blip>
            <a:stretch>
              <a:fillRect l="0" t="0" r="0" b="-123923"/>
            </a:stretch>
          </a:blipFill>
        </p:spPr>
      </p:sp>
      <p:sp>
        <p:nvSpPr>
          <p:cNvPr name="TextBox 23" id="23"/>
          <p:cNvSpPr txBox="true"/>
          <p:nvPr/>
        </p:nvSpPr>
        <p:spPr>
          <a:xfrm rot="0">
            <a:off x="1028700" y="1889762"/>
            <a:ext cx="9002123" cy="1687003"/>
          </a:xfrm>
          <a:prstGeom prst="rect">
            <a:avLst/>
          </a:prstGeom>
        </p:spPr>
        <p:txBody>
          <a:bodyPr anchor="t" rtlCol="false" tIns="0" lIns="0" bIns="0" rIns="0">
            <a:spAutoFit/>
          </a:bodyPr>
          <a:lstStyle/>
          <a:p>
            <a:pPr algn="l">
              <a:lnSpc>
                <a:spcPts val="6386"/>
              </a:lnSpc>
            </a:pPr>
            <a:r>
              <a:rPr lang="en-US" b="true" sz="5702" spc="-142">
                <a:solidFill>
                  <a:srgbClr val="FFFFFF"/>
                </a:solidFill>
                <a:latin typeface="Poppins Bold"/>
                <a:ea typeface="Poppins Bold"/>
                <a:cs typeface="Poppins Bold"/>
                <a:sym typeface="Poppins Bold"/>
              </a:rPr>
              <a:t>Why Data Visualization Matters?</a:t>
            </a:r>
          </a:p>
        </p:txBody>
      </p:sp>
      <p:sp>
        <p:nvSpPr>
          <p:cNvPr name="TextBox 24" id="24"/>
          <p:cNvSpPr txBox="true"/>
          <p:nvPr/>
        </p:nvSpPr>
        <p:spPr>
          <a:xfrm rot="0">
            <a:off x="1028700" y="6078887"/>
            <a:ext cx="4420356" cy="455294"/>
          </a:xfrm>
          <a:prstGeom prst="rect">
            <a:avLst/>
          </a:prstGeom>
        </p:spPr>
        <p:txBody>
          <a:bodyPr anchor="t" rtlCol="false" tIns="0" lIns="0" bIns="0" rIns="0">
            <a:spAutoFit/>
          </a:bodyPr>
          <a:lstStyle/>
          <a:p>
            <a:pPr algn="l">
              <a:lnSpc>
                <a:spcPts val="3600"/>
              </a:lnSpc>
            </a:pPr>
            <a:r>
              <a:rPr lang="en-US" b="true" sz="2500" spc="325">
                <a:solidFill>
                  <a:srgbClr val="FFFFFF"/>
                </a:solidFill>
                <a:latin typeface="Now Bold"/>
                <a:ea typeface="Now Bold"/>
                <a:cs typeface="Now Bold"/>
                <a:sym typeface="Now Bold"/>
              </a:rPr>
              <a:t>CLARITY</a:t>
            </a:r>
          </a:p>
        </p:txBody>
      </p:sp>
      <p:sp>
        <p:nvSpPr>
          <p:cNvPr name="TextBox 25" id="25"/>
          <p:cNvSpPr txBox="true"/>
          <p:nvPr/>
        </p:nvSpPr>
        <p:spPr>
          <a:xfrm rot="0">
            <a:off x="1028700" y="7315694"/>
            <a:ext cx="3857426" cy="2279142"/>
          </a:xfrm>
          <a:prstGeom prst="rect">
            <a:avLst/>
          </a:prstGeom>
        </p:spPr>
        <p:txBody>
          <a:bodyPr anchor="t" rtlCol="false" tIns="0" lIns="0" bIns="0" rIns="0">
            <a:spAutoFit/>
          </a:bodyPr>
          <a:lstStyle/>
          <a:p>
            <a:pPr algn="ctr">
              <a:lnSpc>
                <a:spcPts val="3024"/>
              </a:lnSpc>
            </a:pPr>
            <a:r>
              <a:rPr lang="en-US" sz="2100">
                <a:solidFill>
                  <a:srgbClr val="FFFFFF"/>
                </a:solidFill>
                <a:latin typeface="Now"/>
                <a:ea typeface="Now"/>
                <a:cs typeface="Now"/>
                <a:sym typeface="Now"/>
              </a:rPr>
              <a:t>G</a:t>
            </a:r>
            <a:r>
              <a:rPr lang="en-US" sz="2100">
                <a:solidFill>
                  <a:srgbClr val="FFFFFF"/>
                </a:solidFill>
                <a:latin typeface="Now"/>
                <a:ea typeface="Now"/>
                <a:cs typeface="Now"/>
                <a:sym typeface="Now"/>
              </a:rPr>
              <a:t>reat visualizations simplify complexity. </a:t>
            </a:r>
          </a:p>
          <a:p>
            <a:pPr algn="ctr">
              <a:lnSpc>
                <a:spcPts val="3024"/>
              </a:lnSpc>
            </a:pPr>
            <a:r>
              <a:rPr lang="en-US" sz="2100">
                <a:solidFill>
                  <a:srgbClr val="FFFFFF"/>
                </a:solidFill>
                <a:latin typeface="Now"/>
                <a:ea typeface="Now"/>
                <a:cs typeface="Now"/>
                <a:sym typeface="Now"/>
              </a:rPr>
              <a:t>They communicate key insights quickly and remove noise that distracts from core findings.</a:t>
            </a:r>
          </a:p>
        </p:txBody>
      </p:sp>
      <p:sp>
        <p:nvSpPr>
          <p:cNvPr name="TextBox 26" id="26"/>
          <p:cNvSpPr txBox="true"/>
          <p:nvPr/>
        </p:nvSpPr>
        <p:spPr>
          <a:xfrm rot="0">
            <a:off x="5784722" y="6078887"/>
            <a:ext cx="4420356" cy="455294"/>
          </a:xfrm>
          <a:prstGeom prst="rect">
            <a:avLst/>
          </a:prstGeom>
        </p:spPr>
        <p:txBody>
          <a:bodyPr anchor="t" rtlCol="false" tIns="0" lIns="0" bIns="0" rIns="0">
            <a:spAutoFit/>
          </a:bodyPr>
          <a:lstStyle/>
          <a:p>
            <a:pPr algn="l">
              <a:lnSpc>
                <a:spcPts val="3600"/>
              </a:lnSpc>
            </a:pPr>
            <a:r>
              <a:rPr lang="en-US" b="true" sz="2500" spc="325">
                <a:solidFill>
                  <a:srgbClr val="FFFFFF"/>
                </a:solidFill>
                <a:latin typeface="Now Bold"/>
                <a:ea typeface="Now Bold"/>
                <a:cs typeface="Now Bold"/>
                <a:sym typeface="Now Bold"/>
              </a:rPr>
              <a:t>DESIGN PRINCIPLES</a:t>
            </a:r>
          </a:p>
        </p:txBody>
      </p:sp>
      <p:sp>
        <p:nvSpPr>
          <p:cNvPr name="TextBox 27" id="27"/>
          <p:cNvSpPr txBox="true"/>
          <p:nvPr/>
        </p:nvSpPr>
        <p:spPr>
          <a:xfrm rot="0">
            <a:off x="5590385" y="7315694"/>
            <a:ext cx="4246101" cy="1517142"/>
          </a:xfrm>
          <a:prstGeom prst="rect">
            <a:avLst/>
          </a:prstGeom>
        </p:spPr>
        <p:txBody>
          <a:bodyPr anchor="t" rtlCol="false" tIns="0" lIns="0" bIns="0" rIns="0">
            <a:spAutoFit/>
          </a:bodyPr>
          <a:lstStyle/>
          <a:p>
            <a:pPr algn="ctr">
              <a:lnSpc>
                <a:spcPts val="3024"/>
              </a:lnSpc>
            </a:pPr>
            <a:r>
              <a:rPr lang="en-US" sz="2100">
                <a:solidFill>
                  <a:srgbClr val="FFFFFF"/>
                </a:solidFill>
                <a:latin typeface="Now"/>
                <a:ea typeface="Now"/>
                <a:cs typeface="Now"/>
                <a:sym typeface="Now"/>
              </a:rPr>
              <a:t>Ch</a:t>
            </a:r>
            <a:r>
              <a:rPr lang="en-US" sz="2100">
                <a:solidFill>
                  <a:srgbClr val="FFFFFF"/>
                </a:solidFill>
                <a:latin typeface="Now"/>
                <a:ea typeface="Now"/>
                <a:cs typeface="Now"/>
                <a:sym typeface="Now"/>
              </a:rPr>
              <a:t>oosing the right colors, chart types, and proportions ensures visuals are intuitive and avoid misleading the viewer.</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54BBD"/>
        </a:solidFill>
      </p:bgPr>
    </p:bg>
    <p:spTree>
      <p:nvGrpSpPr>
        <p:cNvPr id="1" name=""/>
        <p:cNvGrpSpPr/>
        <p:nvPr/>
      </p:nvGrpSpPr>
      <p:grpSpPr>
        <a:xfrm>
          <a:off x="0" y="0"/>
          <a:ext cx="0" cy="0"/>
          <a:chOff x="0" y="0"/>
          <a:chExt cx="0" cy="0"/>
        </a:xfrm>
      </p:grpSpPr>
      <p:sp>
        <p:nvSpPr>
          <p:cNvPr name="Freeform 2" id="2"/>
          <p:cNvSpPr/>
          <p:nvPr/>
        </p:nvSpPr>
        <p:spPr>
          <a:xfrm flipH="false" flipV="true" rot="-5400000">
            <a:off x="-2803491" y="844311"/>
            <a:ext cx="6525995" cy="5333572"/>
          </a:xfrm>
          <a:custGeom>
            <a:avLst/>
            <a:gdLst/>
            <a:ahLst/>
            <a:cxnLst/>
            <a:rect r="r" b="b" t="t" l="l"/>
            <a:pathLst>
              <a:path h="5333572" w="6525995">
                <a:moveTo>
                  <a:pt x="0" y="5333572"/>
                </a:moveTo>
                <a:lnTo>
                  <a:pt x="6525994" y="5333572"/>
                </a:lnTo>
                <a:lnTo>
                  <a:pt x="6525994" y="0"/>
                </a:lnTo>
                <a:lnTo>
                  <a:pt x="0" y="0"/>
                </a:lnTo>
                <a:lnTo>
                  <a:pt x="0" y="5333572"/>
                </a:lnTo>
                <a:close/>
              </a:path>
            </a:pathLst>
          </a:custGeom>
          <a:blipFill>
            <a:blip r:embed="rId2"/>
            <a:stretch>
              <a:fillRect l="0" t="0" r="-46269" b="0"/>
            </a:stretch>
          </a:blipFill>
        </p:spPr>
      </p:sp>
      <p:sp>
        <p:nvSpPr>
          <p:cNvPr name="TextBox 3" id="3"/>
          <p:cNvSpPr txBox="true"/>
          <p:nvPr/>
        </p:nvSpPr>
        <p:spPr>
          <a:xfrm rot="0">
            <a:off x="1028700" y="1019175"/>
            <a:ext cx="7445104" cy="2087118"/>
          </a:xfrm>
          <a:prstGeom prst="rect">
            <a:avLst/>
          </a:prstGeom>
        </p:spPr>
        <p:txBody>
          <a:bodyPr anchor="t" rtlCol="false" tIns="0" lIns="0" bIns="0" rIns="0">
            <a:spAutoFit/>
          </a:bodyPr>
          <a:lstStyle/>
          <a:p>
            <a:pPr algn="l">
              <a:lnSpc>
                <a:spcPts val="5376"/>
              </a:lnSpc>
            </a:pPr>
            <a:r>
              <a:rPr lang="en-US" sz="4800" spc="278" b="true">
                <a:solidFill>
                  <a:srgbClr val="FFFFFF"/>
                </a:solidFill>
                <a:latin typeface="Poppins Bold"/>
                <a:ea typeface="Poppins Bold"/>
                <a:cs typeface="Poppins Bold"/>
                <a:sym typeface="Poppins Bold"/>
              </a:rPr>
              <a:t>C</a:t>
            </a:r>
            <a:r>
              <a:rPr lang="en-US" b="true" sz="4800" spc="278">
                <a:solidFill>
                  <a:srgbClr val="FFFFFF"/>
                </a:solidFill>
                <a:latin typeface="Poppins Bold"/>
                <a:ea typeface="Poppins Bold"/>
                <a:cs typeface="Poppins Bold"/>
                <a:sym typeface="Poppins Bold"/>
              </a:rPr>
              <a:t>ore Elements of Effective Data Visualization</a:t>
            </a:r>
          </a:p>
        </p:txBody>
      </p:sp>
      <p:sp>
        <p:nvSpPr>
          <p:cNvPr name="TextBox 4" id="4"/>
          <p:cNvSpPr txBox="true"/>
          <p:nvPr/>
        </p:nvSpPr>
        <p:spPr>
          <a:xfrm rot="0">
            <a:off x="9344872" y="1036796"/>
            <a:ext cx="4524273" cy="447675"/>
          </a:xfrm>
          <a:prstGeom prst="rect">
            <a:avLst/>
          </a:prstGeom>
        </p:spPr>
        <p:txBody>
          <a:bodyPr anchor="t" rtlCol="false" tIns="0" lIns="0" bIns="0" rIns="0">
            <a:spAutoFit/>
          </a:bodyPr>
          <a:lstStyle/>
          <a:p>
            <a:pPr algn="l" marL="647698" indent="-323849" lvl="1">
              <a:lnSpc>
                <a:spcPts val="3359"/>
              </a:lnSpc>
              <a:buFont typeface="Arial"/>
              <a:buChar char="•"/>
            </a:pPr>
            <a:r>
              <a:rPr lang="en-US" b="true" sz="2999" spc="59">
                <a:solidFill>
                  <a:srgbClr val="FFFFFF"/>
                </a:solidFill>
                <a:latin typeface="Now Medium"/>
                <a:ea typeface="Now Medium"/>
                <a:cs typeface="Now Medium"/>
                <a:sym typeface="Now Medium"/>
              </a:rPr>
              <a:t>Data Selection</a:t>
            </a:r>
          </a:p>
        </p:txBody>
      </p:sp>
      <p:sp>
        <p:nvSpPr>
          <p:cNvPr name="TextBox 5" id="5"/>
          <p:cNvSpPr txBox="true"/>
          <p:nvPr/>
        </p:nvSpPr>
        <p:spPr>
          <a:xfrm rot="0">
            <a:off x="9344872" y="1894959"/>
            <a:ext cx="7914428" cy="675513"/>
          </a:xfrm>
          <a:prstGeom prst="rect">
            <a:avLst/>
          </a:prstGeom>
        </p:spPr>
        <p:txBody>
          <a:bodyPr anchor="t" rtlCol="false" tIns="0" lIns="0" bIns="0" rIns="0">
            <a:spAutoFit/>
          </a:bodyPr>
          <a:lstStyle/>
          <a:p>
            <a:pPr algn="just">
              <a:lnSpc>
                <a:spcPts val="2735"/>
              </a:lnSpc>
            </a:pPr>
            <a:r>
              <a:rPr lang="en-US" sz="1899" spc="37">
                <a:solidFill>
                  <a:srgbClr val="FFFFFF"/>
                </a:solidFill>
                <a:latin typeface="Now"/>
                <a:ea typeface="Now"/>
                <a:cs typeface="Now"/>
                <a:sym typeface="Now"/>
              </a:rPr>
              <a:t>I</a:t>
            </a:r>
            <a:r>
              <a:rPr lang="en-US" sz="1899" spc="37">
                <a:solidFill>
                  <a:srgbClr val="FFFFFF"/>
                </a:solidFill>
                <a:latin typeface="Now"/>
                <a:ea typeface="Now"/>
                <a:cs typeface="Now"/>
                <a:sym typeface="Now"/>
              </a:rPr>
              <a:t>dentify the key variables that drive your story. Avoid clutter by focusing only on meaningful metrics.</a:t>
            </a:r>
          </a:p>
        </p:txBody>
      </p:sp>
      <p:sp>
        <p:nvSpPr>
          <p:cNvPr name="TextBox 6" id="6"/>
          <p:cNvSpPr txBox="true"/>
          <p:nvPr/>
        </p:nvSpPr>
        <p:spPr>
          <a:xfrm rot="0">
            <a:off x="9344872" y="3266924"/>
            <a:ext cx="3816028" cy="447675"/>
          </a:xfrm>
          <a:prstGeom prst="rect">
            <a:avLst/>
          </a:prstGeom>
        </p:spPr>
        <p:txBody>
          <a:bodyPr anchor="t" rtlCol="false" tIns="0" lIns="0" bIns="0" rIns="0">
            <a:spAutoFit/>
          </a:bodyPr>
          <a:lstStyle/>
          <a:p>
            <a:pPr algn="l" marL="647698" indent="-323849" lvl="1">
              <a:lnSpc>
                <a:spcPts val="3359"/>
              </a:lnSpc>
              <a:buFont typeface="Arial"/>
              <a:buChar char="•"/>
            </a:pPr>
            <a:r>
              <a:rPr lang="en-US" b="true" sz="2999" spc="59">
                <a:solidFill>
                  <a:srgbClr val="FFFFFF"/>
                </a:solidFill>
                <a:latin typeface="Now Medium"/>
                <a:ea typeface="Now Medium"/>
                <a:cs typeface="Now Medium"/>
                <a:sym typeface="Now Medium"/>
              </a:rPr>
              <a:t>Chart Selection</a:t>
            </a:r>
          </a:p>
        </p:txBody>
      </p:sp>
      <p:sp>
        <p:nvSpPr>
          <p:cNvPr name="TextBox 7" id="7"/>
          <p:cNvSpPr txBox="true"/>
          <p:nvPr/>
        </p:nvSpPr>
        <p:spPr>
          <a:xfrm rot="0">
            <a:off x="9344872" y="4125087"/>
            <a:ext cx="7914428" cy="675513"/>
          </a:xfrm>
          <a:prstGeom prst="rect">
            <a:avLst/>
          </a:prstGeom>
        </p:spPr>
        <p:txBody>
          <a:bodyPr anchor="t" rtlCol="false" tIns="0" lIns="0" bIns="0" rIns="0">
            <a:spAutoFit/>
          </a:bodyPr>
          <a:lstStyle/>
          <a:p>
            <a:pPr algn="just">
              <a:lnSpc>
                <a:spcPts val="2735"/>
              </a:lnSpc>
            </a:pPr>
            <a:r>
              <a:rPr lang="en-US" sz="1899" spc="37">
                <a:solidFill>
                  <a:srgbClr val="FFFFFF"/>
                </a:solidFill>
                <a:latin typeface="Now"/>
                <a:ea typeface="Now"/>
                <a:cs typeface="Now"/>
                <a:sym typeface="Now"/>
              </a:rPr>
              <a:t>Match</a:t>
            </a:r>
            <a:r>
              <a:rPr lang="en-US" sz="1899" spc="37">
                <a:solidFill>
                  <a:srgbClr val="FFFFFF"/>
                </a:solidFill>
                <a:latin typeface="Now"/>
                <a:ea typeface="Now"/>
                <a:cs typeface="Now"/>
                <a:sym typeface="Now"/>
              </a:rPr>
              <a:t> the right chart type to your data: bars for comparison, lines for trends, and scatter plots for relationships.</a:t>
            </a:r>
          </a:p>
        </p:txBody>
      </p:sp>
      <p:sp>
        <p:nvSpPr>
          <p:cNvPr name="TextBox 8" id="8"/>
          <p:cNvSpPr txBox="true"/>
          <p:nvPr/>
        </p:nvSpPr>
        <p:spPr>
          <a:xfrm rot="0">
            <a:off x="9344872" y="5497053"/>
            <a:ext cx="4104645" cy="447675"/>
          </a:xfrm>
          <a:prstGeom prst="rect">
            <a:avLst/>
          </a:prstGeom>
        </p:spPr>
        <p:txBody>
          <a:bodyPr anchor="t" rtlCol="false" tIns="0" lIns="0" bIns="0" rIns="0">
            <a:spAutoFit/>
          </a:bodyPr>
          <a:lstStyle/>
          <a:p>
            <a:pPr algn="l" marL="647698" indent="-323849" lvl="1">
              <a:lnSpc>
                <a:spcPts val="3359"/>
              </a:lnSpc>
              <a:buFont typeface="Arial"/>
              <a:buChar char="•"/>
            </a:pPr>
            <a:r>
              <a:rPr lang="en-US" b="true" sz="2999" spc="59">
                <a:solidFill>
                  <a:srgbClr val="FFFFFF"/>
                </a:solidFill>
                <a:latin typeface="Now Medium"/>
                <a:ea typeface="Now Medium"/>
                <a:cs typeface="Now Medium"/>
                <a:sym typeface="Now Medium"/>
              </a:rPr>
              <a:t>Color &amp; Labeling</a:t>
            </a:r>
          </a:p>
        </p:txBody>
      </p:sp>
      <p:sp>
        <p:nvSpPr>
          <p:cNvPr name="TextBox 9" id="9"/>
          <p:cNvSpPr txBox="true"/>
          <p:nvPr/>
        </p:nvSpPr>
        <p:spPr>
          <a:xfrm rot="0">
            <a:off x="9344872" y="6355215"/>
            <a:ext cx="7914428" cy="675513"/>
          </a:xfrm>
          <a:prstGeom prst="rect">
            <a:avLst/>
          </a:prstGeom>
        </p:spPr>
        <p:txBody>
          <a:bodyPr anchor="t" rtlCol="false" tIns="0" lIns="0" bIns="0" rIns="0">
            <a:spAutoFit/>
          </a:bodyPr>
          <a:lstStyle/>
          <a:p>
            <a:pPr algn="just">
              <a:lnSpc>
                <a:spcPts val="2735"/>
              </a:lnSpc>
            </a:pPr>
            <a:r>
              <a:rPr lang="en-US" sz="1899" spc="37">
                <a:solidFill>
                  <a:srgbClr val="FFFFFF"/>
                </a:solidFill>
                <a:latin typeface="Now"/>
                <a:ea typeface="Now"/>
                <a:cs typeface="Now"/>
                <a:sym typeface="Now"/>
              </a:rPr>
              <a:t>U</a:t>
            </a:r>
            <a:r>
              <a:rPr lang="en-US" sz="1899" spc="37">
                <a:solidFill>
                  <a:srgbClr val="FFFFFF"/>
                </a:solidFill>
                <a:latin typeface="Now"/>
                <a:ea typeface="Now"/>
                <a:cs typeface="Now"/>
                <a:sym typeface="Now"/>
              </a:rPr>
              <a:t>se color sparingly to highlight key points and ensure readability. Always label axes and use clear legends.</a:t>
            </a:r>
          </a:p>
        </p:txBody>
      </p:sp>
      <p:sp>
        <p:nvSpPr>
          <p:cNvPr name="TextBox 10" id="10"/>
          <p:cNvSpPr txBox="true"/>
          <p:nvPr/>
        </p:nvSpPr>
        <p:spPr>
          <a:xfrm rot="0">
            <a:off x="9344872" y="7727181"/>
            <a:ext cx="3609873" cy="447675"/>
          </a:xfrm>
          <a:prstGeom prst="rect">
            <a:avLst/>
          </a:prstGeom>
        </p:spPr>
        <p:txBody>
          <a:bodyPr anchor="t" rtlCol="false" tIns="0" lIns="0" bIns="0" rIns="0">
            <a:spAutoFit/>
          </a:bodyPr>
          <a:lstStyle/>
          <a:p>
            <a:pPr algn="l" marL="647698" indent="-323849" lvl="1">
              <a:lnSpc>
                <a:spcPts val="3359"/>
              </a:lnSpc>
              <a:buFont typeface="Arial"/>
              <a:buChar char="•"/>
            </a:pPr>
            <a:r>
              <a:rPr lang="en-US" b="true" sz="2999" spc="59">
                <a:solidFill>
                  <a:srgbClr val="FFFFFF"/>
                </a:solidFill>
                <a:latin typeface="Now Medium"/>
                <a:ea typeface="Now Medium"/>
                <a:cs typeface="Now Medium"/>
                <a:sym typeface="Now Medium"/>
              </a:rPr>
              <a:t>Storytelling</a:t>
            </a:r>
          </a:p>
        </p:txBody>
      </p:sp>
      <p:sp>
        <p:nvSpPr>
          <p:cNvPr name="TextBox 11" id="11"/>
          <p:cNvSpPr txBox="true"/>
          <p:nvPr/>
        </p:nvSpPr>
        <p:spPr>
          <a:xfrm rot="0">
            <a:off x="9344872" y="8585343"/>
            <a:ext cx="7914428" cy="675513"/>
          </a:xfrm>
          <a:prstGeom prst="rect">
            <a:avLst/>
          </a:prstGeom>
        </p:spPr>
        <p:txBody>
          <a:bodyPr anchor="t" rtlCol="false" tIns="0" lIns="0" bIns="0" rIns="0">
            <a:spAutoFit/>
          </a:bodyPr>
          <a:lstStyle/>
          <a:p>
            <a:pPr algn="just">
              <a:lnSpc>
                <a:spcPts val="2735"/>
              </a:lnSpc>
            </a:pPr>
            <a:r>
              <a:rPr lang="en-US" sz="1899" spc="37">
                <a:solidFill>
                  <a:srgbClr val="FFFFFF"/>
                </a:solidFill>
                <a:latin typeface="Now"/>
                <a:ea typeface="Now"/>
                <a:cs typeface="Now"/>
                <a:sym typeface="Now"/>
              </a:rPr>
              <a:t>Eve</a:t>
            </a:r>
            <a:r>
              <a:rPr lang="en-US" sz="1899" spc="37">
                <a:solidFill>
                  <a:srgbClr val="FFFFFF"/>
                </a:solidFill>
                <a:latin typeface="Now"/>
                <a:ea typeface="Now"/>
                <a:cs typeface="Now"/>
                <a:sym typeface="Now"/>
              </a:rPr>
              <a:t>ry visualization should tell a story. Guide your audience from question to insight with structure and purpose.</a:t>
            </a:r>
          </a:p>
        </p:txBody>
      </p:sp>
      <p:sp>
        <p:nvSpPr>
          <p:cNvPr name="Freeform 12" id="12"/>
          <p:cNvSpPr/>
          <p:nvPr/>
        </p:nvSpPr>
        <p:spPr>
          <a:xfrm flipH="false" flipV="true" rot="-5400000">
            <a:off x="2012592" y="3479062"/>
            <a:ext cx="6537741" cy="7078134"/>
          </a:xfrm>
          <a:custGeom>
            <a:avLst/>
            <a:gdLst/>
            <a:ahLst/>
            <a:cxnLst/>
            <a:rect r="r" b="b" t="t" l="l"/>
            <a:pathLst>
              <a:path h="7078134" w="6537741">
                <a:moveTo>
                  <a:pt x="0" y="7078134"/>
                </a:moveTo>
                <a:lnTo>
                  <a:pt x="6537741" y="7078134"/>
                </a:lnTo>
                <a:lnTo>
                  <a:pt x="6537741" y="0"/>
                </a:lnTo>
                <a:lnTo>
                  <a:pt x="0" y="0"/>
                </a:lnTo>
                <a:lnTo>
                  <a:pt x="0" y="7078134"/>
                </a:lnTo>
                <a:close/>
              </a:path>
            </a:pathLst>
          </a:custGeom>
          <a:blipFill>
            <a:blip r:embed="rId2"/>
            <a:stretch>
              <a:fillRect l="0" t="0" r="-93764" b="0"/>
            </a:stretch>
          </a:blipFill>
        </p:spPr>
      </p:sp>
      <p:grpSp>
        <p:nvGrpSpPr>
          <p:cNvPr name="Group 13" id="13"/>
          <p:cNvGrpSpPr/>
          <p:nvPr/>
        </p:nvGrpSpPr>
        <p:grpSpPr>
          <a:xfrm rot="0">
            <a:off x="-1102275" y="3106293"/>
            <a:ext cx="9303807" cy="7995459"/>
            <a:chOff x="0" y="0"/>
            <a:chExt cx="812800" cy="698500"/>
          </a:xfrm>
        </p:grpSpPr>
        <p:sp>
          <p:nvSpPr>
            <p:cNvPr name="Freeform 14" id="1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3"/>
              <a:stretch>
                <a:fillRect l="-14493" t="0" r="-14493" b="0"/>
              </a:stretch>
            </a:blipFill>
            <a:ln w="161925" cap="sq">
              <a:solidFill>
                <a:srgbClr val="042EA2"/>
              </a:solidFill>
              <a:prstDash val="solid"/>
              <a:miter/>
            </a:ln>
          </p:spPr>
        </p:sp>
      </p:grpSp>
      <p:sp>
        <p:nvSpPr>
          <p:cNvPr name="Freeform 15" id="15"/>
          <p:cNvSpPr/>
          <p:nvPr/>
        </p:nvSpPr>
        <p:spPr>
          <a:xfrm flipH="false" flipV="false" rot="0">
            <a:off x="6929960" y="3115556"/>
            <a:ext cx="1667537" cy="597615"/>
          </a:xfrm>
          <a:custGeom>
            <a:avLst/>
            <a:gdLst/>
            <a:ahLst/>
            <a:cxnLst/>
            <a:rect r="r" b="b" t="t" l="l"/>
            <a:pathLst>
              <a:path h="597615" w="1667537">
                <a:moveTo>
                  <a:pt x="0" y="0"/>
                </a:moveTo>
                <a:lnTo>
                  <a:pt x="1667537" y="0"/>
                </a:lnTo>
                <a:lnTo>
                  <a:pt x="1667537" y="597615"/>
                </a:lnTo>
                <a:lnTo>
                  <a:pt x="0" y="597615"/>
                </a:lnTo>
                <a:lnTo>
                  <a:pt x="0" y="0"/>
                </a:lnTo>
                <a:close/>
              </a:path>
            </a:pathLst>
          </a:custGeom>
          <a:blipFill>
            <a:blip r:embed="rId4">
              <a:extLst>
                <a:ext uri="{96DAC541-7B7A-43D3-8B79-37D633B846F1}">
                  <asvg:svgBlip xmlns:asvg="http://schemas.microsoft.com/office/drawing/2016/SVG/main" r:embed="rId5"/>
                </a:ext>
              </a:extLst>
            </a:blip>
            <a:stretch>
              <a:fillRect l="-46636" t="0" r="0" b="-123923"/>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54BBD"/>
        </a:solidFill>
      </p:bgPr>
    </p:bg>
    <p:spTree>
      <p:nvGrpSpPr>
        <p:cNvPr id="1" name=""/>
        <p:cNvGrpSpPr/>
        <p:nvPr/>
      </p:nvGrpSpPr>
      <p:grpSpPr>
        <a:xfrm>
          <a:off x="0" y="0"/>
          <a:ext cx="0" cy="0"/>
          <a:chOff x="0" y="0"/>
          <a:chExt cx="0" cy="0"/>
        </a:xfrm>
      </p:grpSpPr>
      <p:grpSp>
        <p:nvGrpSpPr>
          <p:cNvPr name="Group 2" id="2"/>
          <p:cNvGrpSpPr/>
          <p:nvPr/>
        </p:nvGrpSpPr>
        <p:grpSpPr>
          <a:xfrm rot="0">
            <a:off x="12080881" y="2973206"/>
            <a:ext cx="5378462" cy="9046971"/>
            <a:chOff x="0" y="0"/>
            <a:chExt cx="769557" cy="1294451"/>
          </a:xfrm>
        </p:grpSpPr>
        <p:sp>
          <p:nvSpPr>
            <p:cNvPr name="Freeform 3" id="3"/>
            <p:cNvSpPr/>
            <p:nvPr/>
          </p:nvSpPr>
          <p:spPr>
            <a:xfrm flipH="false" flipV="false" rot="0">
              <a:off x="0" y="0"/>
              <a:ext cx="769557" cy="1294451"/>
            </a:xfrm>
            <a:custGeom>
              <a:avLst/>
              <a:gdLst/>
              <a:ahLst/>
              <a:cxnLst/>
              <a:rect r="r" b="b" t="t" l="l"/>
              <a:pathLst>
                <a:path h="1294451" w="769557">
                  <a:moveTo>
                    <a:pt x="384778" y="0"/>
                  </a:moveTo>
                  <a:lnTo>
                    <a:pt x="769557" y="203200"/>
                  </a:lnTo>
                  <a:lnTo>
                    <a:pt x="769557" y="1091251"/>
                  </a:lnTo>
                  <a:lnTo>
                    <a:pt x="384778" y="1294451"/>
                  </a:lnTo>
                  <a:lnTo>
                    <a:pt x="0" y="1091251"/>
                  </a:lnTo>
                  <a:lnTo>
                    <a:pt x="0" y="203200"/>
                  </a:lnTo>
                  <a:lnTo>
                    <a:pt x="384778" y="0"/>
                  </a:lnTo>
                  <a:close/>
                </a:path>
              </a:pathLst>
            </a:custGeom>
            <a:solidFill>
              <a:srgbClr val="042EA2"/>
            </a:solidFill>
          </p:spPr>
        </p:sp>
        <p:sp>
          <p:nvSpPr>
            <p:cNvPr name="TextBox 4" id="4"/>
            <p:cNvSpPr txBox="true"/>
            <p:nvPr/>
          </p:nvSpPr>
          <p:spPr>
            <a:xfrm>
              <a:off x="0" y="82550"/>
              <a:ext cx="769557" cy="1072201"/>
            </a:xfrm>
            <a:prstGeom prst="rect">
              <a:avLst/>
            </a:prstGeom>
          </p:spPr>
          <p:txBody>
            <a:bodyPr anchor="ctr" rtlCol="false" tIns="50800" lIns="50800" bIns="50800" rIns="50800"/>
            <a:lstStyle/>
            <a:p>
              <a:pPr algn="ctr">
                <a:lnSpc>
                  <a:spcPts val="3024"/>
                </a:lnSpc>
              </a:pPr>
            </a:p>
          </p:txBody>
        </p:sp>
      </p:grpSp>
      <p:sp>
        <p:nvSpPr>
          <p:cNvPr name="Freeform 5" id="5"/>
          <p:cNvSpPr/>
          <p:nvPr/>
        </p:nvSpPr>
        <p:spPr>
          <a:xfrm flipH="true" flipV="false" rot="-5400000">
            <a:off x="13868299" y="167762"/>
            <a:ext cx="8118951" cy="7078134"/>
          </a:xfrm>
          <a:custGeom>
            <a:avLst/>
            <a:gdLst/>
            <a:ahLst/>
            <a:cxnLst/>
            <a:rect r="r" b="b" t="t" l="l"/>
            <a:pathLst>
              <a:path h="7078134" w="8118951">
                <a:moveTo>
                  <a:pt x="8118951" y="0"/>
                </a:moveTo>
                <a:lnTo>
                  <a:pt x="0" y="0"/>
                </a:lnTo>
                <a:lnTo>
                  <a:pt x="0" y="7078134"/>
                </a:lnTo>
                <a:lnTo>
                  <a:pt x="8118951" y="7078134"/>
                </a:lnTo>
                <a:lnTo>
                  <a:pt x="8118951" y="0"/>
                </a:lnTo>
                <a:close/>
              </a:path>
            </a:pathLst>
          </a:custGeom>
          <a:blipFill>
            <a:blip r:embed="rId2"/>
            <a:stretch>
              <a:fillRect l="0" t="0" r="-56027" b="0"/>
            </a:stretch>
          </a:blipFill>
        </p:spPr>
      </p:sp>
      <p:grpSp>
        <p:nvGrpSpPr>
          <p:cNvPr name="Group 6" id="6"/>
          <p:cNvGrpSpPr/>
          <p:nvPr/>
        </p:nvGrpSpPr>
        <p:grpSpPr>
          <a:xfrm rot="0">
            <a:off x="833099" y="2973206"/>
            <a:ext cx="5378462" cy="9046971"/>
            <a:chOff x="0" y="0"/>
            <a:chExt cx="769557" cy="1294451"/>
          </a:xfrm>
        </p:grpSpPr>
        <p:sp>
          <p:nvSpPr>
            <p:cNvPr name="Freeform 7" id="7"/>
            <p:cNvSpPr/>
            <p:nvPr/>
          </p:nvSpPr>
          <p:spPr>
            <a:xfrm flipH="false" flipV="false" rot="0">
              <a:off x="0" y="0"/>
              <a:ext cx="769557" cy="1294451"/>
            </a:xfrm>
            <a:custGeom>
              <a:avLst/>
              <a:gdLst/>
              <a:ahLst/>
              <a:cxnLst/>
              <a:rect r="r" b="b" t="t" l="l"/>
              <a:pathLst>
                <a:path h="1294451" w="769557">
                  <a:moveTo>
                    <a:pt x="384778" y="0"/>
                  </a:moveTo>
                  <a:lnTo>
                    <a:pt x="769557" y="203200"/>
                  </a:lnTo>
                  <a:lnTo>
                    <a:pt x="769557" y="1091251"/>
                  </a:lnTo>
                  <a:lnTo>
                    <a:pt x="384778" y="1294451"/>
                  </a:lnTo>
                  <a:lnTo>
                    <a:pt x="0" y="1091251"/>
                  </a:lnTo>
                  <a:lnTo>
                    <a:pt x="0" y="203200"/>
                  </a:lnTo>
                  <a:lnTo>
                    <a:pt x="384778" y="0"/>
                  </a:lnTo>
                  <a:close/>
                </a:path>
              </a:pathLst>
            </a:custGeom>
            <a:solidFill>
              <a:srgbClr val="042EA2"/>
            </a:solidFill>
          </p:spPr>
        </p:sp>
        <p:sp>
          <p:nvSpPr>
            <p:cNvPr name="TextBox 8" id="8"/>
            <p:cNvSpPr txBox="true"/>
            <p:nvPr/>
          </p:nvSpPr>
          <p:spPr>
            <a:xfrm>
              <a:off x="0" y="82550"/>
              <a:ext cx="769557" cy="1072201"/>
            </a:xfrm>
            <a:prstGeom prst="rect">
              <a:avLst/>
            </a:prstGeom>
          </p:spPr>
          <p:txBody>
            <a:bodyPr anchor="ctr" rtlCol="false" tIns="50800" lIns="50800" bIns="50800" rIns="50800"/>
            <a:lstStyle/>
            <a:p>
              <a:pPr algn="ctr">
                <a:lnSpc>
                  <a:spcPts val="3024"/>
                </a:lnSpc>
              </a:pPr>
            </a:p>
          </p:txBody>
        </p:sp>
      </p:grpSp>
      <p:sp>
        <p:nvSpPr>
          <p:cNvPr name="Freeform 9" id="9"/>
          <p:cNvSpPr/>
          <p:nvPr/>
        </p:nvSpPr>
        <p:spPr>
          <a:xfrm flipH="true" flipV="true" rot="-5400000">
            <a:off x="-3699250" y="167762"/>
            <a:ext cx="8118951" cy="7078134"/>
          </a:xfrm>
          <a:custGeom>
            <a:avLst/>
            <a:gdLst/>
            <a:ahLst/>
            <a:cxnLst/>
            <a:rect r="r" b="b" t="t" l="l"/>
            <a:pathLst>
              <a:path h="7078134" w="8118951">
                <a:moveTo>
                  <a:pt x="8118951" y="7078134"/>
                </a:moveTo>
                <a:lnTo>
                  <a:pt x="0" y="7078134"/>
                </a:lnTo>
                <a:lnTo>
                  <a:pt x="0" y="0"/>
                </a:lnTo>
                <a:lnTo>
                  <a:pt x="8118951" y="0"/>
                </a:lnTo>
                <a:lnTo>
                  <a:pt x="8118951" y="7078134"/>
                </a:lnTo>
                <a:close/>
              </a:path>
            </a:pathLst>
          </a:custGeom>
          <a:blipFill>
            <a:blip r:embed="rId2"/>
            <a:stretch>
              <a:fillRect l="0" t="0" r="-56027" b="0"/>
            </a:stretch>
          </a:blipFill>
        </p:spPr>
      </p:sp>
      <p:grpSp>
        <p:nvGrpSpPr>
          <p:cNvPr name="Group 10" id="10"/>
          <p:cNvGrpSpPr/>
          <p:nvPr/>
        </p:nvGrpSpPr>
        <p:grpSpPr>
          <a:xfrm rot="0">
            <a:off x="6454769" y="2973206"/>
            <a:ext cx="5378462" cy="9046971"/>
            <a:chOff x="0" y="0"/>
            <a:chExt cx="769557" cy="1294451"/>
          </a:xfrm>
        </p:grpSpPr>
        <p:sp>
          <p:nvSpPr>
            <p:cNvPr name="Freeform 11" id="11"/>
            <p:cNvSpPr/>
            <p:nvPr/>
          </p:nvSpPr>
          <p:spPr>
            <a:xfrm flipH="false" flipV="false" rot="0">
              <a:off x="0" y="0"/>
              <a:ext cx="769557" cy="1294451"/>
            </a:xfrm>
            <a:custGeom>
              <a:avLst/>
              <a:gdLst/>
              <a:ahLst/>
              <a:cxnLst/>
              <a:rect r="r" b="b" t="t" l="l"/>
              <a:pathLst>
                <a:path h="1294451" w="769557">
                  <a:moveTo>
                    <a:pt x="384778" y="0"/>
                  </a:moveTo>
                  <a:lnTo>
                    <a:pt x="769557" y="203200"/>
                  </a:lnTo>
                  <a:lnTo>
                    <a:pt x="769557" y="1091251"/>
                  </a:lnTo>
                  <a:lnTo>
                    <a:pt x="384778" y="1294451"/>
                  </a:lnTo>
                  <a:lnTo>
                    <a:pt x="0" y="1091251"/>
                  </a:lnTo>
                  <a:lnTo>
                    <a:pt x="0" y="203200"/>
                  </a:lnTo>
                  <a:lnTo>
                    <a:pt x="384778" y="0"/>
                  </a:lnTo>
                  <a:close/>
                </a:path>
              </a:pathLst>
            </a:custGeom>
            <a:solidFill>
              <a:srgbClr val="042EA2"/>
            </a:solidFill>
          </p:spPr>
        </p:sp>
        <p:sp>
          <p:nvSpPr>
            <p:cNvPr name="TextBox 12" id="12"/>
            <p:cNvSpPr txBox="true"/>
            <p:nvPr/>
          </p:nvSpPr>
          <p:spPr>
            <a:xfrm>
              <a:off x="0" y="82550"/>
              <a:ext cx="769557" cy="1072201"/>
            </a:xfrm>
            <a:prstGeom prst="rect">
              <a:avLst/>
            </a:prstGeom>
          </p:spPr>
          <p:txBody>
            <a:bodyPr anchor="ctr" rtlCol="false" tIns="50800" lIns="50800" bIns="50800" rIns="50800"/>
            <a:lstStyle/>
            <a:p>
              <a:pPr algn="ctr">
                <a:lnSpc>
                  <a:spcPts val="3024"/>
                </a:lnSpc>
              </a:pPr>
            </a:p>
          </p:txBody>
        </p:sp>
      </p:grpSp>
      <p:grpSp>
        <p:nvGrpSpPr>
          <p:cNvPr name="Group 13" id="13"/>
          <p:cNvGrpSpPr/>
          <p:nvPr/>
        </p:nvGrpSpPr>
        <p:grpSpPr>
          <a:xfrm rot="0">
            <a:off x="7081480" y="2268597"/>
            <a:ext cx="4125039" cy="3544956"/>
            <a:chOff x="0" y="0"/>
            <a:chExt cx="812800" cy="698500"/>
          </a:xfrm>
        </p:grpSpPr>
        <p:sp>
          <p:nvSpPr>
            <p:cNvPr name="Freeform 14" id="1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3"/>
              <a:stretch>
                <a:fillRect l="-14493" t="0" r="-14493" b="0"/>
              </a:stretch>
            </a:blipFill>
            <a:ln w="161925" cap="sq">
              <a:solidFill>
                <a:srgbClr val="042EA2"/>
              </a:solidFill>
              <a:prstDash val="solid"/>
              <a:miter/>
            </a:ln>
          </p:spPr>
        </p:sp>
      </p:grpSp>
      <p:grpSp>
        <p:nvGrpSpPr>
          <p:cNvPr name="Group 15" id="15"/>
          <p:cNvGrpSpPr/>
          <p:nvPr/>
        </p:nvGrpSpPr>
        <p:grpSpPr>
          <a:xfrm rot="0">
            <a:off x="12706916" y="2268597"/>
            <a:ext cx="4125039" cy="3544956"/>
            <a:chOff x="0" y="0"/>
            <a:chExt cx="812800" cy="698500"/>
          </a:xfrm>
        </p:grpSpPr>
        <p:sp>
          <p:nvSpPr>
            <p:cNvPr name="Freeform 16" id="16"/>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4"/>
              <a:stretch>
                <a:fillRect l="-14858" t="0" r="-14858" b="0"/>
              </a:stretch>
            </a:blipFill>
            <a:ln w="161925" cap="sq">
              <a:solidFill>
                <a:srgbClr val="042EA2"/>
              </a:solidFill>
              <a:prstDash val="solid"/>
              <a:miter/>
            </a:ln>
          </p:spPr>
        </p:sp>
      </p:grpSp>
      <p:grpSp>
        <p:nvGrpSpPr>
          <p:cNvPr name="Group 17" id="17"/>
          <p:cNvGrpSpPr/>
          <p:nvPr/>
        </p:nvGrpSpPr>
        <p:grpSpPr>
          <a:xfrm rot="0">
            <a:off x="1459811" y="2268597"/>
            <a:ext cx="4125039" cy="3544956"/>
            <a:chOff x="0" y="0"/>
            <a:chExt cx="812800" cy="698500"/>
          </a:xfrm>
        </p:grpSpPr>
        <p:sp>
          <p:nvSpPr>
            <p:cNvPr name="Freeform 18" id="18"/>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5"/>
              <a:stretch>
                <a:fillRect l="-14493" t="0" r="-14493" b="0"/>
              </a:stretch>
            </a:blipFill>
            <a:ln w="161925" cap="sq">
              <a:solidFill>
                <a:srgbClr val="042EA2"/>
              </a:solidFill>
              <a:prstDash val="solid"/>
              <a:miter/>
            </a:ln>
          </p:spPr>
        </p:sp>
      </p:grpSp>
      <p:sp>
        <p:nvSpPr>
          <p:cNvPr name="Freeform 19" id="19"/>
          <p:cNvSpPr/>
          <p:nvPr/>
        </p:nvSpPr>
        <p:spPr>
          <a:xfrm flipH="false" flipV="false" rot="0">
            <a:off x="360225" y="9391650"/>
            <a:ext cx="1231596" cy="597615"/>
          </a:xfrm>
          <a:custGeom>
            <a:avLst/>
            <a:gdLst/>
            <a:ahLst/>
            <a:cxnLst/>
            <a:rect r="r" b="b" t="t" l="l"/>
            <a:pathLst>
              <a:path h="597615" w="1231596">
                <a:moveTo>
                  <a:pt x="0" y="0"/>
                </a:moveTo>
                <a:lnTo>
                  <a:pt x="1231596" y="0"/>
                </a:lnTo>
                <a:lnTo>
                  <a:pt x="1231596" y="597615"/>
                </a:lnTo>
                <a:lnTo>
                  <a:pt x="0" y="597615"/>
                </a:lnTo>
                <a:lnTo>
                  <a:pt x="0" y="0"/>
                </a:lnTo>
                <a:close/>
              </a:path>
            </a:pathLst>
          </a:custGeom>
          <a:blipFill>
            <a:blip r:embed="rId6">
              <a:extLst>
                <a:ext uri="{96DAC541-7B7A-43D3-8B79-37D633B846F1}">
                  <asvg:svgBlip xmlns:asvg="http://schemas.microsoft.com/office/drawing/2016/SVG/main" r:embed="rId7"/>
                </a:ext>
              </a:extLst>
            </a:blip>
            <a:stretch>
              <a:fillRect l="-63144" t="0" r="-35396" b="-123923"/>
            </a:stretch>
          </a:blipFill>
        </p:spPr>
      </p:sp>
      <p:sp>
        <p:nvSpPr>
          <p:cNvPr name="Freeform 20" id="20"/>
          <p:cNvSpPr/>
          <p:nvPr/>
        </p:nvSpPr>
        <p:spPr>
          <a:xfrm flipH="false" flipV="false" rot="0">
            <a:off x="16774796" y="9391650"/>
            <a:ext cx="1152979" cy="597615"/>
          </a:xfrm>
          <a:custGeom>
            <a:avLst/>
            <a:gdLst/>
            <a:ahLst/>
            <a:cxnLst/>
            <a:rect r="r" b="b" t="t" l="l"/>
            <a:pathLst>
              <a:path h="597615" w="1152979">
                <a:moveTo>
                  <a:pt x="0" y="0"/>
                </a:moveTo>
                <a:lnTo>
                  <a:pt x="1152979" y="0"/>
                </a:lnTo>
                <a:lnTo>
                  <a:pt x="1152979" y="597615"/>
                </a:lnTo>
                <a:lnTo>
                  <a:pt x="0" y="597615"/>
                </a:lnTo>
                <a:lnTo>
                  <a:pt x="0" y="0"/>
                </a:lnTo>
                <a:close/>
              </a:path>
            </a:pathLst>
          </a:custGeom>
          <a:blipFill>
            <a:blip r:embed="rId6">
              <a:extLst>
                <a:ext uri="{96DAC541-7B7A-43D3-8B79-37D633B846F1}">
                  <asvg:svgBlip xmlns:asvg="http://schemas.microsoft.com/office/drawing/2016/SVG/main" r:embed="rId7"/>
                </a:ext>
              </a:extLst>
            </a:blip>
            <a:stretch>
              <a:fillRect l="-112078" t="0" r="0" b="-123923"/>
            </a:stretch>
          </a:blipFill>
        </p:spPr>
      </p:sp>
      <p:sp>
        <p:nvSpPr>
          <p:cNvPr name="TextBox 21" id="21"/>
          <p:cNvSpPr txBox="true"/>
          <p:nvPr/>
        </p:nvSpPr>
        <p:spPr>
          <a:xfrm rot="0">
            <a:off x="4044527" y="621026"/>
            <a:ext cx="10198947" cy="1647571"/>
          </a:xfrm>
          <a:prstGeom prst="rect">
            <a:avLst/>
          </a:prstGeom>
        </p:spPr>
        <p:txBody>
          <a:bodyPr anchor="t" rtlCol="false" tIns="0" lIns="0" bIns="0" rIns="0">
            <a:spAutoFit/>
          </a:bodyPr>
          <a:lstStyle/>
          <a:p>
            <a:pPr algn="ctr">
              <a:lnSpc>
                <a:spcPts val="6272"/>
              </a:lnSpc>
            </a:pPr>
            <a:r>
              <a:rPr lang="en-US" b="true" sz="5600" spc="-140">
                <a:solidFill>
                  <a:srgbClr val="FFFFFF"/>
                </a:solidFill>
                <a:latin typeface="Poppins Bold"/>
                <a:ea typeface="Poppins Bold"/>
                <a:cs typeface="Poppins Bold"/>
                <a:sym typeface="Poppins Bold"/>
              </a:rPr>
              <a:t>Tools, Data Sources &amp; Visualization Techniques</a:t>
            </a:r>
          </a:p>
        </p:txBody>
      </p:sp>
      <p:sp>
        <p:nvSpPr>
          <p:cNvPr name="TextBox 22" id="22"/>
          <p:cNvSpPr txBox="true"/>
          <p:nvPr/>
        </p:nvSpPr>
        <p:spPr>
          <a:xfrm rot="0">
            <a:off x="1785678" y="6053579"/>
            <a:ext cx="3473305" cy="465900"/>
          </a:xfrm>
          <a:prstGeom prst="rect">
            <a:avLst/>
          </a:prstGeom>
        </p:spPr>
        <p:txBody>
          <a:bodyPr anchor="t" rtlCol="false" tIns="0" lIns="0" bIns="0" rIns="0">
            <a:spAutoFit/>
          </a:bodyPr>
          <a:lstStyle/>
          <a:p>
            <a:pPr algn="ctr">
              <a:lnSpc>
                <a:spcPts val="3584"/>
              </a:lnSpc>
            </a:pPr>
            <a:r>
              <a:rPr lang="en-US" b="true" sz="3200" spc="64">
                <a:solidFill>
                  <a:srgbClr val="FFFFFF"/>
                </a:solidFill>
                <a:latin typeface="Now Bold"/>
                <a:ea typeface="Now Bold"/>
                <a:cs typeface="Now Bold"/>
                <a:sym typeface="Now Bold"/>
              </a:rPr>
              <a:t>Software</a:t>
            </a:r>
          </a:p>
        </p:txBody>
      </p:sp>
      <p:sp>
        <p:nvSpPr>
          <p:cNvPr name="TextBox 23" id="23"/>
          <p:cNvSpPr txBox="true"/>
          <p:nvPr/>
        </p:nvSpPr>
        <p:spPr>
          <a:xfrm rot="0">
            <a:off x="6650370" y="6053579"/>
            <a:ext cx="4987260" cy="465900"/>
          </a:xfrm>
          <a:prstGeom prst="rect">
            <a:avLst/>
          </a:prstGeom>
        </p:spPr>
        <p:txBody>
          <a:bodyPr anchor="t" rtlCol="false" tIns="0" lIns="0" bIns="0" rIns="0">
            <a:spAutoFit/>
          </a:bodyPr>
          <a:lstStyle/>
          <a:p>
            <a:pPr algn="ctr">
              <a:lnSpc>
                <a:spcPts val="3584"/>
              </a:lnSpc>
            </a:pPr>
            <a:r>
              <a:rPr lang="en-US" b="true" sz="3200" spc="64">
                <a:solidFill>
                  <a:srgbClr val="FFFFFF"/>
                </a:solidFill>
                <a:latin typeface="Now Bold"/>
                <a:ea typeface="Now Bold"/>
                <a:cs typeface="Now Bold"/>
                <a:sym typeface="Now Bold"/>
              </a:rPr>
              <a:t>Data Sources</a:t>
            </a:r>
          </a:p>
        </p:txBody>
      </p:sp>
      <p:sp>
        <p:nvSpPr>
          <p:cNvPr name="TextBox 24" id="24"/>
          <p:cNvSpPr txBox="true"/>
          <p:nvPr/>
        </p:nvSpPr>
        <p:spPr>
          <a:xfrm rot="0">
            <a:off x="12955241" y="6053579"/>
            <a:ext cx="3628388" cy="465900"/>
          </a:xfrm>
          <a:prstGeom prst="rect">
            <a:avLst/>
          </a:prstGeom>
        </p:spPr>
        <p:txBody>
          <a:bodyPr anchor="t" rtlCol="false" tIns="0" lIns="0" bIns="0" rIns="0">
            <a:spAutoFit/>
          </a:bodyPr>
          <a:lstStyle/>
          <a:p>
            <a:pPr algn="ctr">
              <a:lnSpc>
                <a:spcPts val="3584"/>
              </a:lnSpc>
            </a:pPr>
            <a:r>
              <a:rPr lang="en-US" b="true" sz="3200" spc="64">
                <a:solidFill>
                  <a:srgbClr val="FFFFFF"/>
                </a:solidFill>
                <a:latin typeface="Now Bold"/>
                <a:ea typeface="Now Bold"/>
                <a:cs typeface="Now Bold"/>
                <a:sym typeface="Now Bold"/>
              </a:rPr>
              <a:t>Techniques</a:t>
            </a:r>
          </a:p>
        </p:txBody>
      </p:sp>
      <p:sp>
        <p:nvSpPr>
          <p:cNvPr name="TextBox 25" id="25"/>
          <p:cNvSpPr txBox="true"/>
          <p:nvPr/>
        </p:nvSpPr>
        <p:spPr>
          <a:xfrm rot="0">
            <a:off x="6650370" y="7169658"/>
            <a:ext cx="4987260" cy="1517142"/>
          </a:xfrm>
          <a:prstGeom prst="rect">
            <a:avLst/>
          </a:prstGeom>
        </p:spPr>
        <p:txBody>
          <a:bodyPr anchor="t" rtlCol="false" tIns="0" lIns="0" bIns="0" rIns="0">
            <a:spAutoFit/>
          </a:bodyPr>
          <a:lstStyle/>
          <a:p>
            <a:pPr algn="ctr">
              <a:lnSpc>
                <a:spcPts val="3024"/>
              </a:lnSpc>
            </a:pPr>
            <a:r>
              <a:rPr lang="en-US" sz="2100" spc="42">
                <a:solidFill>
                  <a:srgbClr val="FFFFFF"/>
                </a:solidFill>
                <a:latin typeface="Now"/>
                <a:ea typeface="Now"/>
                <a:cs typeface="Now"/>
                <a:sym typeface="Now"/>
              </a:rPr>
              <a:t>Visuals can be created from spreadsheets, databases, APIs, and real-time streaming data for dashboards and analytics.</a:t>
            </a:r>
          </a:p>
        </p:txBody>
      </p:sp>
      <p:sp>
        <p:nvSpPr>
          <p:cNvPr name="TextBox 26" id="26"/>
          <p:cNvSpPr txBox="true"/>
          <p:nvPr/>
        </p:nvSpPr>
        <p:spPr>
          <a:xfrm rot="0">
            <a:off x="1028700" y="7169658"/>
            <a:ext cx="4987260" cy="1517142"/>
          </a:xfrm>
          <a:prstGeom prst="rect">
            <a:avLst/>
          </a:prstGeom>
        </p:spPr>
        <p:txBody>
          <a:bodyPr anchor="t" rtlCol="false" tIns="0" lIns="0" bIns="0" rIns="0">
            <a:spAutoFit/>
          </a:bodyPr>
          <a:lstStyle/>
          <a:p>
            <a:pPr algn="ctr">
              <a:lnSpc>
                <a:spcPts val="3024"/>
              </a:lnSpc>
            </a:pPr>
            <a:r>
              <a:rPr lang="en-US" sz="2100" spc="42">
                <a:solidFill>
                  <a:srgbClr val="FFFFFF"/>
                </a:solidFill>
                <a:latin typeface="Now"/>
                <a:ea typeface="Now"/>
                <a:cs typeface="Now"/>
                <a:sym typeface="Now"/>
              </a:rPr>
              <a:t>Tabl</a:t>
            </a:r>
            <a:r>
              <a:rPr lang="en-US" sz="2100" spc="42">
                <a:solidFill>
                  <a:srgbClr val="FFFFFF"/>
                </a:solidFill>
                <a:latin typeface="Now"/>
                <a:ea typeface="Now"/>
                <a:cs typeface="Now"/>
                <a:sym typeface="Now"/>
              </a:rPr>
              <a:t>eau, Power BI, Looker, and Python libraries like Matplotlib and Plotly are leading tools for professional visualization design.</a:t>
            </a:r>
          </a:p>
        </p:txBody>
      </p:sp>
      <p:sp>
        <p:nvSpPr>
          <p:cNvPr name="TextBox 27" id="27"/>
          <p:cNvSpPr txBox="true"/>
          <p:nvPr/>
        </p:nvSpPr>
        <p:spPr>
          <a:xfrm rot="0">
            <a:off x="12275805" y="7169658"/>
            <a:ext cx="4987260" cy="1517142"/>
          </a:xfrm>
          <a:prstGeom prst="rect">
            <a:avLst/>
          </a:prstGeom>
        </p:spPr>
        <p:txBody>
          <a:bodyPr anchor="t" rtlCol="false" tIns="0" lIns="0" bIns="0" rIns="0">
            <a:spAutoFit/>
          </a:bodyPr>
          <a:lstStyle/>
          <a:p>
            <a:pPr algn="ctr">
              <a:lnSpc>
                <a:spcPts val="3024"/>
              </a:lnSpc>
            </a:pPr>
            <a:r>
              <a:rPr lang="en-US" sz="2100" spc="42">
                <a:solidFill>
                  <a:srgbClr val="FFFFFF"/>
                </a:solidFill>
                <a:latin typeface="Now"/>
                <a:ea typeface="Now"/>
                <a:cs typeface="Now"/>
                <a:sym typeface="Now"/>
              </a:rPr>
              <a:t>Best practices include data aggregation, normalization, and use of annotations to emphasize critical insights.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54BBD"/>
        </a:solidFill>
      </p:bgPr>
    </p:bg>
    <p:spTree>
      <p:nvGrpSpPr>
        <p:cNvPr id="1" name=""/>
        <p:cNvGrpSpPr/>
        <p:nvPr/>
      </p:nvGrpSpPr>
      <p:grpSpPr>
        <a:xfrm>
          <a:off x="0" y="0"/>
          <a:ext cx="0" cy="0"/>
          <a:chOff x="0" y="0"/>
          <a:chExt cx="0" cy="0"/>
        </a:xfrm>
      </p:grpSpPr>
      <p:sp>
        <p:nvSpPr>
          <p:cNvPr name="Freeform 2" id="2"/>
          <p:cNvSpPr/>
          <p:nvPr/>
        </p:nvSpPr>
        <p:spPr>
          <a:xfrm flipH="false" flipV="true" rot="-5400000">
            <a:off x="-4118805" y="2118783"/>
            <a:ext cx="9258300" cy="7078134"/>
          </a:xfrm>
          <a:custGeom>
            <a:avLst/>
            <a:gdLst/>
            <a:ahLst/>
            <a:cxnLst/>
            <a:rect r="r" b="b" t="t" l="l"/>
            <a:pathLst>
              <a:path h="7078134" w="9258300">
                <a:moveTo>
                  <a:pt x="0" y="7078134"/>
                </a:moveTo>
                <a:lnTo>
                  <a:pt x="9258300" y="7078134"/>
                </a:lnTo>
                <a:lnTo>
                  <a:pt x="9258300" y="0"/>
                </a:lnTo>
                <a:lnTo>
                  <a:pt x="0" y="0"/>
                </a:lnTo>
                <a:lnTo>
                  <a:pt x="0" y="7078134"/>
                </a:lnTo>
                <a:close/>
              </a:path>
            </a:pathLst>
          </a:custGeom>
          <a:blipFill>
            <a:blip r:embed="rId2"/>
            <a:stretch>
              <a:fillRect l="0" t="0" r="-36826" b="0"/>
            </a:stretch>
          </a:blipFill>
        </p:spPr>
      </p:sp>
      <p:sp>
        <p:nvSpPr>
          <p:cNvPr name="Freeform 3" id="3"/>
          <p:cNvSpPr/>
          <p:nvPr/>
        </p:nvSpPr>
        <p:spPr>
          <a:xfrm flipH="true" flipV="false" rot="-5400000">
            <a:off x="12630150" y="1090083"/>
            <a:ext cx="9258300" cy="7078134"/>
          </a:xfrm>
          <a:custGeom>
            <a:avLst/>
            <a:gdLst/>
            <a:ahLst/>
            <a:cxnLst/>
            <a:rect r="r" b="b" t="t" l="l"/>
            <a:pathLst>
              <a:path h="7078134" w="9258300">
                <a:moveTo>
                  <a:pt x="9258300" y="0"/>
                </a:moveTo>
                <a:lnTo>
                  <a:pt x="0" y="0"/>
                </a:lnTo>
                <a:lnTo>
                  <a:pt x="0" y="7078134"/>
                </a:lnTo>
                <a:lnTo>
                  <a:pt x="9258300" y="7078134"/>
                </a:lnTo>
                <a:lnTo>
                  <a:pt x="9258300" y="0"/>
                </a:lnTo>
                <a:close/>
              </a:path>
            </a:pathLst>
          </a:custGeom>
          <a:blipFill>
            <a:blip r:embed="rId2"/>
            <a:stretch>
              <a:fillRect l="0" t="0" r="-36826" b="0"/>
            </a:stretch>
          </a:blipFill>
        </p:spPr>
      </p:sp>
      <p:grpSp>
        <p:nvGrpSpPr>
          <p:cNvPr name="Group 4" id="4"/>
          <p:cNvGrpSpPr/>
          <p:nvPr/>
        </p:nvGrpSpPr>
        <p:grpSpPr>
          <a:xfrm rot="0">
            <a:off x="10679528" y="-338278"/>
            <a:ext cx="8339914" cy="7167113"/>
            <a:chOff x="0" y="0"/>
            <a:chExt cx="812800" cy="698500"/>
          </a:xfrm>
        </p:grpSpPr>
        <p:sp>
          <p:nvSpPr>
            <p:cNvPr name="Freeform 5" id="5"/>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3"/>
              <a:stretch>
                <a:fillRect l="-14493" t="0" r="-14493" b="0"/>
              </a:stretch>
            </a:blipFill>
            <a:ln w="161925" cap="sq">
              <a:solidFill>
                <a:srgbClr val="042EA2"/>
              </a:solidFill>
              <a:prstDash val="solid"/>
              <a:miter/>
            </a:ln>
          </p:spPr>
        </p:sp>
      </p:grpSp>
      <p:grpSp>
        <p:nvGrpSpPr>
          <p:cNvPr name="Group 6" id="6"/>
          <p:cNvGrpSpPr/>
          <p:nvPr/>
        </p:nvGrpSpPr>
        <p:grpSpPr>
          <a:xfrm rot="0">
            <a:off x="-1471818" y="4339174"/>
            <a:ext cx="8912111" cy="7658845"/>
            <a:chOff x="0" y="0"/>
            <a:chExt cx="812800" cy="698500"/>
          </a:xfrm>
        </p:grpSpPr>
        <p:sp>
          <p:nvSpPr>
            <p:cNvPr name="Freeform 7" id="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4"/>
              <a:stretch>
                <a:fillRect l="-14493" t="0" r="-14493" b="0"/>
              </a:stretch>
            </a:blipFill>
            <a:ln w="161925" cap="sq">
              <a:solidFill>
                <a:srgbClr val="042EA2"/>
              </a:solidFill>
              <a:prstDash val="solid"/>
              <a:miter/>
            </a:ln>
          </p:spPr>
        </p:sp>
      </p:grpSp>
      <p:sp>
        <p:nvSpPr>
          <p:cNvPr name="Freeform 8" id="8"/>
          <p:cNvSpPr/>
          <p:nvPr/>
        </p:nvSpPr>
        <p:spPr>
          <a:xfrm flipH="false" flipV="false" rot="0">
            <a:off x="8418588" y="5143500"/>
            <a:ext cx="2445221" cy="597615"/>
          </a:xfrm>
          <a:custGeom>
            <a:avLst/>
            <a:gdLst/>
            <a:ahLst/>
            <a:cxnLst/>
            <a:rect r="r" b="b" t="t" l="l"/>
            <a:pathLst>
              <a:path h="597615" w="2445221">
                <a:moveTo>
                  <a:pt x="0" y="0"/>
                </a:moveTo>
                <a:lnTo>
                  <a:pt x="2445220" y="0"/>
                </a:lnTo>
                <a:lnTo>
                  <a:pt x="2445220" y="597615"/>
                </a:lnTo>
                <a:lnTo>
                  <a:pt x="0" y="597615"/>
                </a:lnTo>
                <a:lnTo>
                  <a:pt x="0" y="0"/>
                </a:lnTo>
                <a:close/>
              </a:path>
            </a:pathLst>
          </a:custGeom>
          <a:blipFill>
            <a:blip r:embed="rId5">
              <a:extLst>
                <a:ext uri="{96DAC541-7B7A-43D3-8B79-37D633B846F1}">
                  <asvg:svgBlip xmlns:asvg="http://schemas.microsoft.com/office/drawing/2016/SVG/main" r:embed="rId6"/>
                </a:ext>
              </a:extLst>
            </a:blip>
            <a:stretch>
              <a:fillRect l="0" t="0" r="0" b="-123923"/>
            </a:stretch>
          </a:blipFill>
        </p:spPr>
      </p:sp>
      <p:grpSp>
        <p:nvGrpSpPr>
          <p:cNvPr name="Group 9" id="9"/>
          <p:cNvGrpSpPr/>
          <p:nvPr/>
        </p:nvGrpSpPr>
        <p:grpSpPr>
          <a:xfrm rot="0">
            <a:off x="5230551" y="9258300"/>
            <a:ext cx="3188037" cy="2739719"/>
            <a:chOff x="0" y="0"/>
            <a:chExt cx="812800" cy="698500"/>
          </a:xfrm>
        </p:grpSpPr>
        <p:sp>
          <p:nvSpPr>
            <p:cNvPr name="Freeform 10" id="10"/>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42EA2"/>
            </a:solidFill>
          </p:spPr>
        </p:sp>
        <p:sp>
          <p:nvSpPr>
            <p:cNvPr name="TextBox 11" id="11"/>
            <p:cNvSpPr txBox="true"/>
            <p:nvPr/>
          </p:nvSpPr>
          <p:spPr>
            <a:xfrm>
              <a:off x="114300" y="-57150"/>
              <a:ext cx="584200" cy="755650"/>
            </a:xfrm>
            <a:prstGeom prst="rect">
              <a:avLst/>
            </a:prstGeom>
          </p:spPr>
          <p:txBody>
            <a:bodyPr anchor="ctr" rtlCol="false" tIns="50800" lIns="50800" bIns="50800" rIns="50800"/>
            <a:lstStyle/>
            <a:p>
              <a:pPr algn="ctr">
                <a:lnSpc>
                  <a:spcPts val="3024"/>
                </a:lnSpc>
              </a:pPr>
            </a:p>
          </p:txBody>
        </p:sp>
      </p:grpSp>
      <p:grpSp>
        <p:nvGrpSpPr>
          <p:cNvPr name="Group 12" id="12"/>
          <p:cNvGrpSpPr/>
          <p:nvPr/>
        </p:nvGrpSpPr>
        <p:grpSpPr>
          <a:xfrm rot="0">
            <a:off x="10200804" y="-1369860"/>
            <a:ext cx="3188037" cy="2739719"/>
            <a:chOff x="0" y="0"/>
            <a:chExt cx="812800" cy="698500"/>
          </a:xfrm>
        </p:grpSpPr>
        <p:sp>
          <p:nvSpPr>
            <p:cNvPr name="Freeform 13" id="1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42EA2"/>
            </a:solidFill>
          </p:spPr>
        </p:sp>
        <p:sp>
          <p:nvSpPr>
            <p:cNvPr name="TextBox 14" id="14"/>
            <p:cNvSpPr txBox="true"/>
            <p:nvPr/>
          </p:nvSpPr>
          <p:spPr>
            <a:xfrm>
              <a:off x="114300" y="-57150"/>
              <a:ext cx="584200" cy="755650"/>
            </a:xfrm>
            <a:prstGeom prst="rect">
              <a:avLst/>
            </a:prstGeom>
          </p:spPr>
          <p:txBody>
            <a:bodyPr anchor="ctr" rtlCol="false" tIns="50800" lIns="50800" bIns="50800" rIns="50800"/>
            <a:lstStyle/>
            <a:p>
              <a:pPr algn="ctr">
                <a:lnSpc>
                  <a:spcPts val="3024"/>
                </a:lnSpc>
              </a:pPr>
            </a:p>
          </p:txBody>
        </p:sp>
      </p:grpSp>
      <p:sp>
        <p:nvSpPr>
          <p:cNvPr name="TextBox 15" id="15"/>
          <p:cNvSpPr txBox="true"/>
          <p:nvPr/>
        </p:nvSpPr>
        <p:spPr>
          <a:xfrm rot="0">
            <a:off x="1028700" y="2114833"/>
            <a:ext cx="8840712" cy="2213267"/>
          </a:xfrm>
          <a:prstGeom prst="rect">
            <a:avLst/>
          </a:prstGeom>
        </p:spPr>
        <p:txBody>
          <a:bodyPr anchor="t" rtlCol="false" tIns="0" lIns="0" bIns="0" rIns="0">
            <a:spAutoFit/>
          </a:bodyPr>
          <a:lstStyle/>
          <a:p>
            <a:pPr algn="just">
              <a:lnSpc>
                <a:spcPts val="2986"/>
              </a:lnSpc>
            </a:pPr>
            <a:r>
              <a:rPr lang="en-US" sz="2073" spc="41">
                <a:solidFill>
                  <a:srgbClr val="FFFFFF"/>
                </a:solidFill>
                <a:latin typeface="Now"/>
                <a:ea typeface="Now"/>
                <a:cs typeface="Now"/>
                <a:sym typeface="Now"/>
              </a:rPr>
              <a:t>C</a:t>
            </a:r>
            <a:r>
              <a:rPr lang="en-US" sz="2073" spc="41">
                <a:solidFill>
                  <a:srgbClr val="FFFFFF"/>
                </a:solidFill>
                <a:latin typeface="Now"/>
                <a:ea typeface="Now"/>
                <a:cs typeface="Now"/>
                <a:sym typeface="Now"/>
              </a:rPr>
              <a:t>reating effective data visualizations starts with understanding your audience and defining the story your data should tell. Choose the right chart type, apply clear design principles, and use color purposefully to highlight key insights. Finally, validate your visuals for accuracy and ensure they communicate information clearly and effectively.</a:t>
            </a:r>
          </a:p>
        </p:txBody>
      </p:sp>
      <p:sp>
        <p:nvSpPr>
          <p:cNvPr name="TextBox 16" id="16"/>
          <p:cNvSpPr txBox="true"/>
          <p:nvPr/>
        </p:nvSpPr>
        <p:spPr>
          <a:xfrm rot="0">
            <a:off x="1028700" y="820991"/>
            <a:ext cx="8840712" cy="1262888"/>
          </a:xfrm>
          <a:prstGeom prst="rect">
            <a:avLst/>
          </a:prstGeom>
        </p:spPr>
        <p:txBody>
          <a:bodyPr anchor="t" rtlCol="false" tIns="0" lIns="0" bIns="0" rIns="0">
            <a:spAutoFit/>
          </a:bodyPr>
          <a:lstStyle/>
          <a:p>
            <a:pPr algn="l">
              <a:lnSpc>
                <a:spcPts val="4816"/>
              </a:lnSpc>
            </a:pPr>
            <a:r>
              <a:rPr lang="en-US" b="true" sz="4300" spc="-107">
                <a:solidFill>
                  <a:srgbClr val="FFFFFF"/>
                </a:solidFill>
                <a:latin typeface="Poppins Bold"/>
                <a:ea typeface="Poppins Bold"/>
                <a:cs typeface="Poppins Bold"/>
                <a:sym typeface="Poppins Bold"/>
              </a:rPr>
              <a:t>Step-by-Step Process for Creating Effective Visualizations</a:t>
            </a:r>
          </a:p>
        </p:txBody>
      </p:sp>
      <p:sp>
        <p:nvSpPr>
          <p:cNvPr name="TextBox 17" id="17"/>
          <p:cNvSpPr txBox="true"/>
          <p:nvPr/>
        </p:nvSpPr>
        <p:spPr>
          <a:xfrm rot="0">
            <a:off x="8418588" y="6819310"/>
            <a:ext cx="4135283" cy="856996"/>
          </a:xfrm>
          <a:prstGeom prst="rect">
            <a:avLst/>
          </a:prstGeom>
        </p:spPr>
        <p:txBody>
          <a:bodyPr anchor="t" rtlCol="false" tIns="0" lIns="0" bIns="0" rIns="0">
            <a:spAutoFit/>
          </a:bodyPr>
          <a:lstStyle/>
          <a:p>
            <a:pPr algn="l">
              <a:lnSpc>
                <a:spcPts val="6272"/>
              </a:lnSpc>
            </a:pPr>
            <a:r>
              <a:rPr lang="en-US" b="true" sz="5600" spc="-140">
                <a:solidFill>
                  <a:srgbClr val="FFFFFF"/>
                </a:solidFill>
                <a:latin typeface="Poppins Bold"/>
                <a:ea typeface="Poppins Bold"/>
                <a:cs typeface="Poppins Bold"/>
                <a:sym typeface="Poppins Bold"/>
              </a:rPr>
              <a:t>Example</a:t>
            </a:r>
          </a:p>
        </p:txBody>
      </p:sp>
      <p:sp>
        <p:nvSpPr>
          <p:cNvPr name="TextBox 18" id="18"/>
          <p:cNvSpPr txBox="true"/>
          <p:nvPr/>
        </p:nvSpPr>
        <p:spPr>
          <a:xfrm rot="0">
            <a:off x="8418588" y="7973720"/>
            <a:ext cx="8840712" cy="1098842"/>
          </a:xfrm>
          <a:prstGeom prst="rect">
            <a:avLst/>
          </a:prstGeom>
        </p:spPr>
        <p:txBody>
          <a:bodyPr anchor="t" rtlCol="false" tIns="0" lIns="0" bIns="0" rIns="0">
            <a:spAutoFit/>
          </a:bodyPr>
          <a:lstStyle/>
          <a:p>
            <a:pPr algn="just">
              <a:lnSpc>
                <a:spcPts val="2986"/>
              </a:lnSpc>
            </a:pPr>
            <a:r>
              <a:rPr lang="en-US" sz="2073" spc="41">
                <a:solidFill>
                  <a:srgbClr val="FFFFFF"/>
                </a:solidFill>
                <a:latin typeface="Now"/>
                <a:ea typeface="Now"/>
                <a:cs typeface="Now"/>
                <a:sym typeface="Now"/>
              </a:rPr>
              <a:t>F</a:t>
            </a:r>
            <a:r>
              <a:rPr lang="en-US" sz="2073" spc="41">
                <a:solidFill>
                  <a:srgbClr val="FFFFFF"/>
                </a:solidFill>
                <a:latin typeface="Now"/>
                <a:ea typeface="Now"/>
                <a:cs typeface="Now"/>
                <a:sym typeface="Now"/>
              </a:rPr>
              <a:t>or example, a marketing team might use a heat map to visualize customer engagement, helping them identify high-activity periods and optimize campaign timing.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54BBD"/>
        </a:solidFill>
      </p:bgPr>
    </p:bg>
    <p:spTree>
      <p:nvGrpSpPr>
        <p:cNvPr id="1" name=""/>
        <p:cNvGrpSpPr/>
        <p:nvPr/>
      </p:nvGrpSpPr>
      <p:grpSpPr>
        <a:xfrm>
          <a:off x="0" y="0"/>
          <a:ext cx="0" cy="0"/>
          <a:chOff x="0" y="0"/>
          <a:chExt cx="0" cy="0"/>
        </a:xfrm>
      </p:grpSpPr>
      <p:sp>
        <p:nvSpPr>
          <p:cNvPr name="TextBox 2" id="2"/>
          <p:cNvSpPr txBox="true"/>
          <p:nvPr/>
        </p:nvSpPr>
        <p:spPr>
          <a:xfrm rot="0">
            <a:off x="1028700" y="4295237"/>
            <a:ext cx="6457492" cy="2213267"/>
          </a:xfrm>
          <a:prstGeom prst="rect">
            <a:avLst/>
          </a:prstGeom>
        </p:spPr>
        <p:txBody>
          <a:bodyPr anchor="t" rtlCol="false" tIns="0" lIns="0" bIns="0" rIns="0">
            <a:spAutoFit/>
          </a:bodyPr>
          <a:lstStyle/>
          <a:p>
            <a:pPr algn="just">
              <a:lnSpc>
                <a:spcPts val="2986"/>
              </a:lnSpc>
            </a:pPr>
            <a:r>
              <a:rPr lang="en-US" sz="2073" spc="41">
                <a:solidFill>
                  <a:srgbClr val="FFFFFF"/>
                </a:solidFill>
                <a:latin typeface="Now"/>
                <a:ea typeface="Now"/>
                <a:cs typeface="Now"/>
                <a:sym typeface="Now"/>
              </a:rPr>
              <a:t>Data</a:t>
            </a:r>
            <a:r>
              <a:rPr lang="en-US" sz="2073" spc="41">
                <a:solidFill>
                  <a:srgbClr val="FFFFFF"/>
                </a:solidFill>
                <a:latin typeface="Now"/>
                <a:ea typeface="Now"/>
                <a:cs typeface="Now"/>
                <a:sym typeface="Now"/>
              </a:rPr>
              <a:t> visualization plays a crucial role across industries—from finance and healthcare to marketing and logistics. In business, dashboards track KPIs in real time. In healthcare, visuals reveal patient trends. In public policy, they make complex statistics accessible to citizens.</a:t>
            </a:r>
          </a:p>
        </p:txBody>
      </p:sp>
      <p:sp>
        <p:nvSpPr>
          <p:cNvPr name="Freeform 3" id="3"/>
          <p:cNvSpPr/>
          <p:nvPr/>
        </p:nvSpPr>
        <p:spPr>
          <a:xfrm flipH="true" flipV="false" rot="-5400000">
            <a:off x="8415032" y="2794834"/>
            <a:ext cx="12667801" cy="7078134"/>
          </a:xfrm>
          <a:custGeom>
            <a:avLst/>
            <a:gdLst/>
            <a:ahLst/>
            <a:cxnLst/>
            <a:rect r="r" b="b" t="t" l="l"/>
            <a:pathLst>
              <a:path h="7078134" w="12667801">
                <a:moveTo>
                  <a:pt x="12667802" y="0"/>
                </a:moveTo>
                <a:lnTo>
                  <a:pt x="0" y="0"/>
                </a:lnTo>
                <a:lnTo>
                  <a:pt x="0" y="7078134"/>
                </a:lnTo>
                <a:lnTo>
                  <a:pt x="12667802" y="7078134"/>
                </a:lnTo>
                <a:lnTo>
                  <a:pt x="12667802" y="0"/>
                </a:lnTo>
                <a:close/>
              </a:path>
            </a:pathLst>
          </a:custGeom>
          <a:blipFill>
            <a:blip r:embed="rId2"/>
            <a:stretch>
              <a:fillRect l="0" t="0" r="0" b="0"/>
            </a:stretch>
          </a:blipFill>
        </p:spPr>
      </p:sp>
      <p:grpSp>
        <p:nvGrpSpPr>
          <p:cNvPr name="Group 4" id="4"/>
          <p:cNvGrpSpPr/>
          <p:nvPr/>
        </p:nvGrpSpPr>
        <p:grpSpPr>
          <a:xfrm rot="0">
            <a:off x="10388436" y="-810878"/>
            <a:ext cx="9056759" cy="7783152"/>
            <a:chOff x="0" y="0"/>
            <a:chExt cx="812800" cy="698500"/>
          </a:xfrm>
        </p:grpSpPr>
        <p:sp>
          <p:nvSpPr>
            <p:cNvPr name="Freeform 5" id="5"/>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3"/>
              <a:stretch>
                <a:fillRect l="-14493" t="0" r="-14493" b="0"/>
              </a:stretch>
            </a:blipFill>
            <a:ln w="161925" cap="sq">
              <a:solidFill>
                <a:srgbClr val="042EA2"/>
              </a:solidFill>
              <a:prstDash val="solid"/>
              <a:miter/>
            </a:ln>
          </p:spPr>
        </p:sp>
      </p:grpSp>
      <p:grpSp>
        <p:nvGrpSpPr>
          <p:cNvPr name="Group 6" id="6"/>
          <p:cNvGrpSpPr/>
          <p:nvPr/>
        </p:nvGrpSpPr>
        <p:grpSpPr>
          <a:xfrm rot="0">
            <a:off x="6730356" y="4342862"/>
            <a:ext cx="8487282" cy="7293758"/>
            <a:chOff x="0" y="0"/>
            <a:chExt cx="812800" cy="698500"/>
          </a:xfrm>
        </p:grpSpPr>
        <p:sp>
          <p:nvSpPr>
            <p:cNvPr name="Freeform 7" id="7"/>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4"/>
              <a:stretch>
                <a:fillRect l="-14372" t="0" r="-14372" b="0"/>
              </a:stretch>
            </a:blipFill>
            <a:ln w="161925" cap="sq">
              <a:solidFill>
                <a:srgbClr val="042EA2"/>
              </a:solidFill>
              <a:prstDash val="solid"/>
              <a:miter/>
            </a:ln>
          </p:spPr>
        </p:sp>
      </p:grpSp>
      <p:grpSp>
        <p:nvGrpSpPr>
          <p:cNvPr name="Group 8" id="8"/>
          <p:cNvGrpSpPr/>
          <p:nvPr/>
        </p:nvGrpSpPr>
        <p:grpSpPr>
          <a:xfrm rot="0">
            <a:off x="8204340" y="1081352"/>
            <a:ext cx="2326512" cy="1999346"/>
            <a:chOff x="0" y="0"/>
            <a:chExt cx="812800" cy="698500"/>
          </a:xfrm>
        </p:grpSpPr>
        <p:sp>
          <p:nvSpPr>
            <p:cNvPr name="Freeform 9" id="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42EA2"/>
            </a:solidFill>
          </p:spPr>
        </p:sp>
        <p:sp>
          <p:nvSpPr>
            <p:cNvPr name="TextBox 10" id="10"/>
            <p:cNvSpPr txBox="true"/>
            <p:nvPr/>
          </p:nvSpPr>
          <p:spPr>
            <a:xfrm>
              <a:off x="114300" y="-57150"/>
              <a:ext cx="584200" cy="755650"/>
            </a:xfrm>
            <a:prstGeom prst="rect">
              <a:avLst/>
            </a:prstGeom>
          </p:spPr>
          <p:txBody>
            <a:bodyPr anchor="ctr" rtlCol="false" tIns="50800" lIns="50800" bIns="50800" rIns="50800"/>
            <a:lstStyle/>
            <a:p>
              <a:pPr algn="ctr">
                <a:lnSpc>
                  <a:spcPts val="3024"/>
                </a:lnSpc>
              </a:pPr>
            </a:p>
          </p:txBody>
        </p:sp>
      </p:grpSp>
      <p:sp>
        <p:nvSpPr>
          <p:cNvPr name="Freeform 11" id="11"/>
          <p:cNvSpPr/>
          <p:nvPr/>
        </p:nvSpPr>
        <p:spPr>
          <a:xfrm flipH="false" flipV="false" rot="0">
            <a:off x="7165052" y="2081025"/>
            <a:ext cx="2445221" cy="597615"/>
          </a:xfrm>
          <a:custGeom>
            <a:avLst/>
            <a:gdLst/>
            <a:ahLst/>
            <a:cxnLst/>
            <a:rect r="r" b="b" t="t" l="l"/>
            <a:pathLst>
              <a:path h="597615" w="2445221">
                <a:moveTo>
                  <a:pt x="0" y="0"/>
                </a:moveTo>
                <a:lnTo>
                  <a:pt x="2445220" y="0"/>
                </a:lnTo>
                <a:lnTo>
                  <a:pt x="2445220" y="597615"/>
                </a:lnTo>
                <a:lnTo>
                  <a:pt x="0" y="597615"/>
                </a:lnTo>
                <a:lnTo>
                  <a:pt x="0" y="0"/>
                </a:lnTo>
                <a:close/>
              </a:path>
            </a:pathLst>
          </a:custGeom>
          <a:blipFill>
            <a:blip r:embed="rId5">
              <a:extLst>
                <a:ext uri="{96DAC541-7B7A-43D3-8B79-37D633B846F1}">
                  <asvg:svgBlip xmlns:asvg="http://schemas.microsoft.com/office/drawing/2016/SVG/main" r:embed="rId6"/>
                </a:ext>
              </a:extLst>
            </a:blip>
            <a:stretch>
              <a:fillRect l="0" t="0" r="0" b="-123923"/>
            </a:stretch>
          </a:blipFill>
        </p:spPr>
      </p:sp>
      <p:sp>
        <p:nvSpPr>
          <p:cNvPr name="TextBox 12" id="12"/>
          <p:cNvSpPr txBox="true"/>
          <p:nvPr/>
        </p:nvSpPr>
        <p:spPr>
          <a:xfrm rot="0">
            <a:off x="1028700" y="1071827"/>
            <a:ext cx="5701656" cy="2438146"/>
          </a:xfrm>
          <a:prstGeom prst="rect">
            <a:avLst/>
          </a:prstGeom>
        </p:spPr>
        <p:txBody>
          <a:bodyPr anchor="t" rtlCol="false" tIns="0" lIns="0" bIns="0" rIns="0">
            <a:spAutoFit/>
          </a:bodyPr>
          <a:lstStyle/>
          <a:p>
            <a:pPr algn="l">
              <a:lnSpc>
                <a:spcPts val="6272"/>
              </a:lnSpc>
            </a:pPr>
            <a:r>
              <a:rPr lang="en-US" b="true" sz="5600" spc="-140">
                <a:solidFill>
                  <a:srgbClr val="FFFFFF"/>
                </a:solidFill>
                <a:latin typeface="Poppins Bold"/>
                <a:ea typeface="Poppins Bold"/>
                <a:cs typeface="Poppins Bold"/>
                <a:sym typeface="Poppins Bold"/>
              </a:rPr>
              <a:t>Applications of Data Visualization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54BBD"/>
        </a:solidFill>
      </p:bgPr>
    </p:bg>
    <p:spTree>
      <p:nvGrpSpPr>
        <p:cNvPr id="1" name=""/>
        <p:cNvGrpSpPr/>
        <p:nvPr/>
      </p:nvGrpSpPr>
      <p:grpSpPr>
        <a:xfrm>
          <a:off x="0" y="0"/>
          <a:ext cx="0" cy="0"/>
          <a:chOff x="0" y="0"/>
          <a:chExt cx="0" cy="0"/>
        </a:xfrm>
      </p:grpSpPr>
      <p:grpSp>
        <p:nvGrpSpPr>
          <p:cNvPr name="Group 2" id="2"/>
          <p:cNvGrpSpPr/>
          <p:nvPr/>
        </p:nvGrpSpPr>
        <p:grpSpPr>
          <a:xfrm rot="0">
            <a:off x="5271255" y="3643288"/>
            <a:ext cx="3116661" cy="2678380"/>
            <a:chOff x="0" y="0"/>
            <a:chExt cx="812800" cy="698500"/>
          </a:xfrm>
        </p:grpSpPr>
        <p:sp>
          <p:nvSpPr>
            <p:cNvPr name="Freeform 3" id="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042EA2"/>
            </a:solidFill>
          </p:spPr>
        </p:sp>
        <p:sp>
          <p:nvSpPr>
            <p:cNvPr name="TextBox 4" id="4"/>
            <p:cNvSpPr txBox="true"/>
            <p:nvPr/>
          </p:nvSpPr>
          <p:spPr>
            <a:xfrm>
              <a:off x="114300" y="-57150"/>
              <a:ext cx="584200" cy="755650"/>
            </a:xfrm>
            <a:prstGeom prst="rect">
              <a:avLst/>
            </a:prstGeom>
          </p:spPr>
          <p:txBody>
            <a:bodyPr anchor="ctr" rtlCol="false" tIns="50800" lIns="50800" bIns="50800" rIns="50800"/>
            <a:lstStyle/>
            <a:p>
              <a:pPr algn="ctr">
                <a:lnSpc>
                  <a:spcPts val="3024"/>
                </a:lnSpc>
              </a:pPr>
            </a:p>
          </p:txBody>
        </p:sp>
      </p:grpSp>
      <p:grpSp>
        <p:nvGrpSpPr>
          <p:cNvPr name="Group 5" id="5"/>
          <p:cNvGrpSpPr/>
          <p:nvPr/>
        </p:nvGrpSpPr>
        <p:grpSpPr>
          <a:xfrm rot="0">
            <a:off x="-1175153" y="4012984"/>
            <a:ext cx="8487282" cy="7293758"/>
            <a:chOff x="0" y="0"/>
            <a:chExt cx="812800" cy="698500"/>
          </a:xfrm>
        </p:grpSpPr>
        <p:sp>
          <p:nvSpPr>
            <p:cNvPr name="Freeform 6" id="6"/>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2"/>
              <a:stretch>
                <a:fillRect l="-14493" t="0" r="-14493" b="0"/>
              </a:stretch>
            </a:blipFill>
            <a:ln w="161925" cap="sq">
              <a:solidFill>
                <a:srgbClr val="042EA2"/>
              </a:solidFill>
              <a:prstDash val="solid"/>
              <a:miter/>
            </a:ln>
          </p:spPr>
        </p:sp>
      </p:grpSp>
      <p:grpSp>
        <p:nvGrpSpPr>
          <p:cNvPr name="Group 7" id="7"/>
          <p:cNvGrpSpPr/>
          <p:nvPr/>
        </p:nvGrpSpPr>
        <p:grpSpPr>
          <a:xfrm rot="0">
            <a:off x="5290305" y="5451862"/>
            <a:ext cx="5138621" cy="4416003"/>
            <a:chOff x="0" y="0"/>
            <a:chExt cx="812800" cy="698500"/>
          </a:xfrm>
        </p:grpSpPr>
        <p:sp>
          <p:nvSpPr>
            <p:cNvPr name="Freeform 8" id="8"/>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3"/>
              <a:stretch>
                <a:fillRect l="-14858" t="0" r="-14858" b="0"/>
              </a:stretch>
            </a:blipFill>
            <a:ln w="161925" cap="sq">
              <a:solidFill>
                <a:srgbClr val="042EA2"/>
              </a:solidFill>
              <a:prstDash val="solid"/>
              <a:miter/>
            </a:ln>
          </p:spPr>
        </p:sp>
      </p:grpSp>
      <p:sp>
        <p:nvSpPr>
          <p:cNvPr name="Freeform 9" id="9"/>
          <p:cNvSpPr/>
          <p:nvPr/>
        </p:nvSpPr>
        <p:spPr>
          <a:xfrm flipH="false" flipV="false" rot="0">
            <a:off x="6089519" y="4028244"/>
            <a:ext cx="2445221" cy="597615"/>
          </a:xfrm>
          <a:custGeom>
            <a:avLst/>
            <a:gdLst/>
            <a:ahLst/>
            <a:cxnLst/>
            <a:rect r="r" b="b" t="t" l="l"/>
            <a:pathLst>
              <a:path h="597615" w="2445221">
                <a:moveTo>
                  <a:pt x="0" y="0"/>
                </a:moveTo>
                <a:lnTo>
                  <a:pt x="2445221" y="0"/>
                </a:lnTo>
                <a:lnTo>
                  <a:pt x="2445221" y="597615"/>
                </a:lnTo>
                <a:lnTo>
                  <a:pt x="0" y="597615"/>
                </a:lnTo>
                <a:lnTo>
                  <a:pt x="0" y="0"/>
                </a:lnTo>
                <a:close/>
              </a:path>
            </a:pathLst>
          </a:custGeom>
          <a:blipFill>
            <a:blip r:embed="rId4">
              <a:extLst>
                <a:ext uri="{96DAC541-7B7A-43D3-8B79-37D633B846F1}">
                  <asvg:svgBlip xmlns:asvg="http://schemas.microsoft.com/office/drawing/2016/SVG/main" r:embed="rId5"/>
                </a:ext>
              </a:extLst>
            </a:blip>
            <a:stretch>
              <a:fillRect l="0" t="0" r="0" b="-123923"/>
            </a:stretch>
          </a:blipFill>
        </p:spPr>
      </p:sp>
      <p:sp>
        <p:nvSpPr>
          <p:cNvPr name="TextBox 10" id="10"/>
          <p:cNvSpPr txBox="true"/>
          <p:nvPr/>
        </p:nvSpPr>
        <p:spPr>
          <a:xfrm rot="0">
            <a:off x="1028700" y="1019175"/>
            <a:ext cx="7073578" cy="2438146"/>
          </a:xfrm>
          <a:prstGeom prst="rect">
            <a:avLst/>
          </a:prstGeom>
        </p:spPr>
        <p:txBody>
          <a:bodyPr anchor="t" rtlCol="false" tIns="0" lIns="0" bIns="0" rIns="0">
            <a:spAutoFit/>
          </a:bodyPr>
          <a:lstStyle/>
          <a:p>
            <a:pPr algn="l">
              <a:lnSpc>
                <a:spcPts val="6272"/>
              </a:lnSpc>
            </a:pPr>
            <a:r>
              <a:rPr lang="en-US" b="true" sz="5600" spc="-140">
                <a:solidFill>
                  <a:srgbClr val="FFFFFF"/>
                </a:solidFill>
                <a:latin typeface="Poppins Bold"/>
                <a:ea typeface="Poppins Bold"/>
                <a:cs typeface="Poppins Bold"/>
                <a:sym typeface="Poppins Bold"/>
              </a:rPr>
              <a:t>Common Visualization Challenges</a:t>
            </a:r>
          </a:p>
        </p:txBody>
      </p:sp>
      <p:sp>
        <p:nvSpPr>
          <p:cNvPr name="TextBox 11" id="11"/>
          <p:cNvSpPr txBox="true"/>
          <p:nvPr/>
        </p:nvSpPr>
        <p:spPr>
          <a:xfrm rot="0">
            <a:off x="10787928" y="7045033"/>
            <a:ext cx="6471372" cy="2213267"/>
          </a:xfrm>
          <a:prstGeom prst="rect">
            <a:avLst/>
          </a:prstGeom>
        </p:spPr>
        <p:txBody>
          <a:bodyPr anchor="t" rtlCol="false" tIns="0" lIns="0" bIns="0" rIns="0">
            <a:spAutoFit/>
          </a:bodyPr>
          <a:lstStyle/>
          <a:p>
            <a:pPr algn="just">
              <a:lnSpc>
                <a:spcPts val="2986"/>
              </a:lnSpc>
            </a:pPr>
            <a:r>
              <a:rPr lang="en-US" sz="2073" spc="41">
                <a:solidFill>
                  <a:srgbClr val="FFFFFF"/>
                </a:solidFill>
                <a:latin typeface="Now"/>
                <a:ea typeface="Now"/>
                <a:cs typeface="Now"/>
                <a:sym typeface="Now"/>
              </a:rPr>
              <a:t>T</a:t>
            </a:r>
            <a:r>
              <a:rPr lang="en-US" sz="2073" spc="41">
                <a:solidFill>
                  <a:srgbClr val="FFFFFF"/>
                </a:solidFill>
                <a:latin typeface="Now"/>
                <a:ea typeface="Now"/>
                <a:cs typeface="Now"/>
                <a:sym typeface="Now"/>
              </a:rPr>
              <a:t>o overcome these issues, focus on simplicity and precision—use appropriate chart types, consistent design standards, and accessible color palettes. Always validate your visuals with real users, refine based on feedback, and prioritize clear storytelling over decoration.</a:t>
            </a:r>
          </a:p>
        </p:txBody>
      </p:sp>
      <p:sp>
        <p:nvSpPr>
          <p:cNvPr name="TextBox 12" id="12"/>
          <p:cNvSpPr txBox="true"/>
          <p:nvPr/>
        </p:nvSpPr>
        <p:spPr>
          <a:xfrm rot="0">
            <a:off x="10787928" y="5442337"/>
            <a:ext cx="3825424" cy="856996"/>
          </a:xfrm>
          <a:prstGeom prst="rect">
            <a:avLst/>
          </a:prstGeom>
        </p:spPr>
        <p:txBody>
          <a:bodyPr anchor="t" rtlCol="false" tIns="0" lIns="0" bIns="0" rIns="0">
            <a:spAutoFit/>
          </a:bodyPr>
          <a:lstStyle/>
          <a:p>
            <a:pPr algn="l">
              <a:lnSpc>
                <a:spcPts val="6272"/>
              </a:lnSpc>
            </a:pPr>
            <a:r>
              <a:rPr lang="en-US" b="true" sz="5600" spc="-140">
                <a:solidFill>
                  <a:srgbClr val="FFFFFF"/>
                </a:solidFill>
                <a:latin typeface="Poppins Bold"/>
                <a:ea typeface="Poppins Bold"/>
                <a:cs typeface="Poppins Bold"/>
                <a:sym typeface="Poppins Bold"/>
              </a:rPr>
              <a:t>Solutions</a:t>
            </a:r>
          </a:p>
        </p:txBody>
      </p:sp>
      <p:sp>
        <p:nvSpPr>
          <p:cNvPr name="TextBox 13" id="13"/>
          <p:cNvSpPr txBox="true"/>
          <p:nvPr/>
        </p:nvSpPr>
        <p:spPr>
          <a:xfrm rot="0">
            <a:off x="8988064" y="1244283"/>
            <a:ext cx="8271236" cy="2213267"/>
          </a:xfrm>
          <a:prstGeom prst="rect">
            <a:avLst/>
          </a:prstGeom>
        </p:spPr>
        <p:txBody>
          <a:bodyPr anchor="t" rtlCol="false" tIns="0" lIns="0" bIns="0" rIns="0">
            <a:spAutoFit/>
          </a:bodyPr>
          <a:lstStyle/>
          <a:p>
            <a:pPr algn="just">
              <a:lnSpc>
                <a:spcPts val="2986"/>
              </a:lnSpc>
            </a:pPr>
            <a:r>
              <a:rPr lang="en-US" sz="2073" spc="41">
                <a:solidFill>
                  <a:srgbClr val="FFFFFF"/>
                </a:solidFill>
                <a:latin typeface="Now"/>
                <a:ea typeface="Now"/>
                <a:cs typeface="Now"/>
                <a:sym typeface="Now"/>
              </a:rPr>
              <a:t>C</a:t>
            </a:r>
            <a:r>
              <a:rPr lang="en-US" sz="2073" spc="41">
                <a:solidFill>
                  <a:srgbClr val="FFFFFF"/>
                </a:solidFill>
                <a:latin typeface="Now"/>
                <a:ea typeface="Now"/>
                <a:cs typeface="Now"/>
                <a:sym typeface="Now"/>
              </a:rPr>
              <a:t>ommon challenges in data visualization include using misleading chart types, overcrowded visuals, and inconsistent color schemes that confuse rather than clarify. Many designers also struggle to balance aesthetics with accuracy, resulting in visuals that look appealing but fail to communicate insights effectively.</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54BBD"/>
        </a:solidFill>
      </p:bgPr>
    </p:bg>
    <p:spTree>
      <p:nvGrpSpPr>
        <p:cNvPr id="1" name=""/>
        <p:cNvGrpSpPr/>
        <p:nvPr/>
      </p:nvGrpSpPr>
      <p:grpSpPr>
        <a:xfrm>
          <a:off x="0" y="0"/>
          <a:ext cx="0" cy="0"/>
          <a:chOff x="0" y="0"/>
          <a:chExt cx="0" cy="0"/>
        </a:xfrm>
      </p:grpSpPr>
      <p:sp>
        <p:nvSpPr>
          <p:cNvPr name="TextBox 2" id="2"/>
          <p:cNvSpPr txBox="true"/>
          <p:nvPr/>
        </p:nvSpPr>
        <p:spPr>
          <a:xfrm rot="0">
            <a:off x="1028700" y="2949913"/>
            <a:ext cx="5784996" cy="2438146"/>
          </a:xfrm>
          <a:prstGeom prst="rect">
            <a:avLst/>
          </a:prstGeom>
        </p:spPr>
        <p:txBody>
          <a:bodyPr anchor="t" rtlCol="false" tIns="0" lIns="0" bIns="0" rIns="0">
            <a:spAutoFit/>
          </a:bodyPr>
          <a:lstStyle/>
          <a:p>
            <a:pPr algn="l">
              <a:lnSpc>
                <a:spcPts val="6272"/>
              </a:lnSpc>
            </a:pPr>
            <a:r>
              <a:rPr lang="en-US" b="true" sz="5600" spc="-140">
                <a:solidFill>
                  <a:srgbClr val="FFFFFF"/>
                </a:solidFill>
                <a:latin typeface="Poppins Bold"/>
                <a:ea typeface="Poppins Bold"/>
                <a:cs typeface="Poppins Bold"/>
                <a:sym typeface="Poppins Bold"/>
              </a:rPr>
              <a:t>The </a:t>
            </a:r>
            <a:r>
              <a:rPr lang="en-US" b="true" sz="5600" spc="-140">
                <a:solidFill>
                  <a:srgbClr val="FFFFFF"/>
                </a:solidFill>
                <a:latin typeface="Poppins Bold"/>
                <a:ea typeface="Poppins Bold"/>
                <a:cs typeface="Poppins Bold"/>
                <a:sym typeface="Poppins Bold"/>
              </a:rPr>
              <a:t>Future of Data Visualization</a:t>
            </a:r>
          </a:p>
        </p:txBody>
      </p:sp>
      <p:sp>
        <p:nvSpPr>
          <p:cNvPr name="Freeform 3" id="3"/>
          <p:cNvSpPr/>
          <p:nvPr/>
        </p:nvSpPr>
        <p:spPr>
          <a:xfrm flipH="false" flipV="false" rot="-5400000">
            <a:off x="8415032" y="1806435"/>
            <a:ext cx="12667801" cy="7078134"/>
          </a:xfrm>
          <a:custGeom>
            <a:avLst/>
            <a:gdLst/>
            <a:ahLst/>
            <a:cxnLst/>
            <a:rect r="r" b="b" t="t" l="l"/>
            <a:pathLst>
              <a:path h="7078134" w="12667801">
                <a:moveTo>
                  <a:pt x="0" y="0"/>
                </a:moveTo>
                <a:lnTo>
                  <a:pt x="12667802" y="0"/>
                </a:lnTo>
                <a:lnTo>
                  <a:pt x="12667802" y="7078134"/>
                </a:lnTo>
                <a:lnTo>
                  <a:pt x="0" y="7078134"/>
                </a:lnTo>
                <a:lnTo>
                  <a:pt x="0" y="0"/>
                </a:lnTo>
                <a:close/>
              </a:path>
            </a:pathLst>
          </a:custGeom>
          <a:blipFill>
            <a:blip r:embed="rId2"/>
            <a:stretch>
              <a:fillRect l="0" t="0" r="0" b="0"/>
            </a:stretch>
          </a:blipFill>
        </p:spPr>
      </p:sp>
      <p:grpSp>
        <p:nvGrpSpPr>
          <p:cNvPr name="Group 4" id="4"/>
          <p:cNvGrpSpPr/>
          <p:nvPr/>
        </p:nvGrpSpPr>
        <p:grpSpPr>
          <a:xfrm rot="0">
            <a:off x="8985373" y="-161122"/>
            <a:ext cx="9117319" cy="10609244"/>
            <a:chOff x="0" y="0"/>
            <a:chExt cx="698500" cy="812800"/>
          </a:xfrm>
        </p:grpSpPr>
        <p:sp>
          <p:nvSpPr>
            <p:cNvPr name="Freeform 5" id="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3"/>
              <a:stretch>
                <a:fillRect l="-37327" t="0" r="-37327" b="0"/>
              </a:stretch>
            </a:blipFill>
            <a:ln w="161925" cap="sq">
              <a:solidFill>
                <a:srgbClr val="042EA2"/>
              </a:solidFill>
              <a:prstDash val="solid"/>
              <a:miter/>
            </a:ln>
          </p:spPr>
        </p:sp>
      </p:grpSp>
      <p:grpSp>
        <p:nvGrpSpPr>
          <p:cNvPr name="Group 6" id="6"/>
          <p:cNvGrpSpPr/>
          <p:nvPr/>
        </p:nvGrpSpPr>
        <p:grpSpPr>
          <a:xfrm rot="0">
            <a:off x="8561010" y="7877691"/>
            <a:ext cx="3660203" cy="4259145"/>
            <a:chOff x="0" y="0"/>
            <a:chExt cx="698500" cy="812800"/>
          </a:xfrm>
        </p:grpSpPr>
        <p:sp>
          <p:nvSpPr>
            <p:cNvPr name="Freeform 7" id="7"/>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42EA2"/>
            </a:solidFill>
          </p:spPr>
        </p:sp>
        <p:sp>
          <p:nvSpPr>
            <p:cNvPr name="TextBox 8" id="8"/>
            <p:cNvSpPr txBox="true"/>
            <p:nvPr/>
          </p:nvSpPr>
          <p:spPr>
            <a:xfrm>
              <a:off x="0" y="82550"/>
              <a:ext cx="698500" cy="590550"/>
            </a:xfrm>
            <a:prstGeom prst="rect">
              <a:avLst/>
            </a:prstGeom>
          </p:spPr>
          <p:txBody>
            <a:bodyPr anchor="ctr" rtlCol="false" tIns="50800" lIns="50800" bIns="50800" rIns="50800"/>
            <a:lstStyle/>
            <a:p>
              <a:pPr algn="ctr">
                <a:lnSpc>
                  <a:spcPts val="3024"/>
                </a:lnSpc>
              </a:pPr>
            </a:p>
          </p:txBody>
        </p:sp>
      </p:grpSp>
      <p:grpSp>
        <p:nvGrpSpPr>
          <p:cNvPr name="Group 9" id="9"/>
          <p:cNvGrpSpPr/>
          <p:nvPr/>
        </p:nvGrpSpPr>
        <p:grpSpPr>
          <a:xfrm rot="0">
            <a:off x="6262312" y="-513496"/>
            <a:ext cx="5446123" cy="6337307"/>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4"/>
              <a:stretch>
                <a:fillRect l="0" t="-14493" r="0" b="-14493"/>
              </a:stretch>
            </a:blipFill>
            <a:ln w="161925" cap="sq">
              <a:solidFill>
                <a:srgbClr val="042EA2"/>
              </a:solidFill>
              <a:prstDash val="solid"/>
              <a:miter/>
            </a:ln>
          </p:spPr>
        </p:sp>
      </p:grpSp>
      <p:sp>
        <p:nvSpPr>
          <p:cNvPr name="Freeform 11" id="11"/>
          <p:cNvSpPr/>
          <p:nvPr/>
        </p:nvSpPr>
        <p:spPr>
          <a:xfrm flipH="false" flipV="false" rot="0">
            <a:off x="1028700" y="1028700"/>
            <a:ext cx="2445221" cy="597615"/>
          </a:xfrm>
          <a:custGeom>
            <a:avLst/>
            <a:gdLst/>
            <a:ahLst/>
            <a:cxnLst/>
            <a:rect r="r" b="b" t="t" l="l"/>
            <a:pathLst>
              <a:path h="597615" w="2445221">
                <a:moveTo>
                  <a:pt x="0" y="0"/>
                </a:moveTo>
                <a:lnTo>
                  <a:pt x="2445221" y="0"/>
                </a:lnTo>
                <a:lnTo>
                  <a:pt x="2445221" y="597615"/>
                </a:lnTo>
                <a:lnTo>
                  <a:pt x="0" y="597615"/>
                </a:lnTo>
                <a:lnTo>
                  <a:pt x="0" y="0"/>
                </a:lnTo>
                <a:close/>
              </a:path>
            </a:pathLst>
          </a:custGeom>
          <a:blipFill>
            <a:blip r:embed="rId5">
              <a:extLst>
                <a:ext uri="{96DAC541-7B7A-43D3-8B79-37D633B846F1}">
                  <asvg:svgBlip xmlns:asvg="http://schemas.microsoft.com/office/drawing/2016/SVG/main" r:embed="rId6"/>
                </a:ext>
              </a:extLst>
            </a:blip>
            <a:stretch>
              <a:fillRect l="0" t="0" r="0" b="-123923"/>
            </a:stretch>
          </a:blipFill>
        </p:spPr>
      </p:sp>
      <p:sp>
        <p:nvSpPr>
          <p:cNvPr name="Freeform 12" id="12"/>
          <p:cNvSpPr/>
          <p:nvPr/>
        </p:nvSpPr>
        <p:spPr>
          <a:xfrm flipH="false" flipV="false" rot="0">
            <a:off x="7821526" y="8660685"/>
            <a:ext cx="1962095" cy="597615"/>
          </a:xfrm>
          <a:custGeom>
            <a:avLst/>
            <a:gdLst/>
            <a:ahLst/>
            <a:cxnLst/>
            <a:rect r="r" b="b" t="t" l="l"/>
            <a:pathLst>
              <a:path h="597615" w="1962095">
                <a:moveTo>
                  <a:pt x="0" y="0"/>
                </a:moveTo>
                <a:lnTo>
                  <a:pt x="1962095" y="0"/>
                </a:lnTo>
                <a:lnTo>
                  <a:pt x="1962095" y="597615"/>
                </a:lnTo>
                <a:lnTo>
                  <a:pt x="0" y="597615"/>
                </a:lnTo>
                <a:lnTo>
                  <a:pt x="0" y="0"/>
                </a:lnTo>
                <a:close/>
              </a:path>
            </a:pathLst>
          </a:custGeom>
          <a:blipFill>
            <a:blip r:embed="rId5">
              <a:extLst>
                <a:ext uri="{96DAC541-7B7A-43D3-8B79-37D633B846F1}">
                  <asvg:svgBlip xmlns:asvg="http://schemas.microsoft.com/office/drawing/2016/SVG/main" r:embed="rId6"/>
                </a:ext>
              </a:extLst>
            </a:blip>
            <a:stretch>
              <a:fillRect l="-24622" t="0" r="0" b="-123923"/>
            </a:stretch>
          </a:blipFill>
        </p:spPr>
      </p:sp>
      <p:sp>
        <p:nvSpPr>
          <p:cNvPr name="TextBox 13" id="13"/>
          <p:cNvSpPr txBox="true"/>
          <p:nvPr/>
        </p:nvSpPr>
        <p:spPr>
          <a:xfrm rot="0">
            <a:off x="1028700" y="5993841"/>
            <a:ext cx="5784996" cy="1470317"/>
          </a:xfrm>
          <a:prstGeom prst="rect">
            <a:avLst/>
          </a:prstGeom>
        </p:spPr>
        <p:txBody>
          <a:bodyPr anchor="t" rtlCol="false" tIns="0" lIns="0" bIns="0" rIns="0">
            <a:spAutoFit/>
          </a:bodyPr>
          <a:lstStyle/>
          <a:p>
            <a:pPr algn="just">
              <a:lnSpc>
                <a:spcPts val="2986"/>
              </a:lnSpc>
            </a:pPr>
            <a:r>
              <a:rPr lang="en-US" sz="2073" spc="41">
                <a:solidFill>
                  <a:srgbClr val="FFFFFF"/>
                </a:solidFill>
                <a:latin typeface="Now"/>
                <a:ea typeface="Now"/>
                <a:cs typeface="Now"/>
                <a:sym typeface="Now"/>
              </a:rPr>
              <a:t>AI-d</a:t>
            </a:r>
            <a:r>
              <a:rPr lang="en-US" sz="2073" spc="41">
                <a:solidFill>
                  <a:srgbClr val="FFFFFF"/>
                </a:solidFill>
                <a:latin typeface="Now"/>
                <a:ea typeface="Now"/>
                <a:cs typeface="Now"/>
                <a:sym typeface="Now"/>
              </a:rPr>
              <a:t>riven visualization and automated insights will redefine how we explore data. Smart tools will generate visuals dynamically, tailored to user intent.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DAG17VATX-0</dc:identifier>
  <dcterms:modified xsi:type="dcterms:W3CDTF">2011-08-01T06:04:30Z</dcterms:modified>
  <cp:revision>1</cp:revision>
  <dc:title>TURNING DATA INTO CLARITY</dc:title>
</cp:coreProperties>
</file>

<file path=docProps/thumbnail.jpeg>
</file>